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5" r:id="rId2"/>
    <p:sldId id="256" r:id="rId3"/>
    <p:sldId id="288" r:id="rId4"/>
    <p:sldId id="290" r:id="rId5"/>
    <p:sldId id="287" r:id="rId6"/>
    <p:sldId id="284" r:id="rId7"/>
    <p:sldId id="286" r:id="rId8"/>
    <p:sldId id="283" r:id="rId9"/>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a:srgbClr val="00FFFF"/>
    <a:srgbClr val="DDFFFF"/>
    <a:srgbClr val="EDF6F9"/>
    <a:srgbClr val="CDE8EF"/>
    <a:srgbClr val="C1FFFF"/>
    <a:srgbClr val="006600"/>
    <a:srgbClr val="FAF0F0"/>
    <a:srgbClr val="F0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17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4"/>
            <a:ext cx="3078427" cy="511731"/>
          </a:xfrm>
          <a:prstGeom prst="rect">
            <a:avLst/>
          </a:prstGeom>
        </p:spPr>
        <p:txBody>
          <a:bodyPr vert="horz" lIns="98587" tIns="49295" rIns="98587" bIns="49295" rtlCol="0"/>
          <a:lstStyle>
            <a:lvl1pPr algn="l">
              <a:defRPr sz="1300"/>
            </a:lvl1pPr>
          </a:lstStyle>
          <a:p>
            <a:endParaRPr kumimoji="1" lang="ja-JP" altLang="en-US"/>
          </a:p>
        </p:txBody>
      </p:sp>
      <p:sp>
        <p:nvSpPr>
          <p:cNvPr id="3" name="日付プレースホルダ 2"/>
          <p:cNvSpPr>
            <a:spLocks noGrp="1"/>
          </p:cNvSpPr>
          <p:nvPr>
            <p:ph type="dt" idx="1"/>
          </p:nvPr>
        </p:nvSpPr>
        <p:spPr>
          <a:xfrm>
            <a:off x="4023993" y="4"/>
            <a:ext cx="3078427" cy="511731"/>
          </a:xfrm>
          <a:prstGeom prst="rect">
            <a:avLst/>
          </a:prstGeom>
        </p:spPr>
        <p:txBody>
          <a:bodyPr vert="horz" lIns="98587" tIns="49295" rIns="98587" bIns="49295" rtlCol="0"/>
          <a:lstStyle>
            <a:lvl1pPr algn="r">
              <a:defRPr sz="1300"/>
            </a:lvl1pPr>
          </a:lstStyle>
          <a:p>
            <a:fld id="{C7EDB4DE-CB0C-4A2E-A8D2-37B5CE9E924C}" type="datetimeFigureOut">
              <a:rPr kumimoji="1" lang="ja-JP" altLang="en-US" smtClean="0"/>
              <a:pPr/>
              <a:t>2021/7/31</a:t>
            </a:fld>
            <a:endParaRPr kumimoji="1" lang="ja-JP" altLang="en-US"/>
          </a:p>
        </p:txBody>
      </p:sp>
      <p:sp>
        <p:nvSpPr>
          <p:cNvPr id="4" name="スライド イメージ プレースホルダ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8587" tIns="49295" rIns="98587" bIns="49295" rtlCol="0" anchor="ctr"/>
          <a:lstStyle/>
          <a:p>
            <a:endParaRPr lang="ja-JP" altLang="en-US"/>
          </a:p>
        </p:txBody>
      </p:sp>
      <p:sp>
        <p:nvSpPr>
          <p:cNvPr id="5" name="ノート プレースホルダ 4"/>
          <p:cNvSpPr>
            <a:spLocks noGrp="1"/>
          </p:cNvSpPr>
          <p:nvPr>
            <p:ph type="body" sz="quarter" idx="3"/>
          </p:nvPr>
        </p:nvSpPr>
        <p:spPr>
          <a:xfrm>
            <a:off x="710407" y="4861443"/>
            <a:ext cx="5683250" cy="4605576"/>
          </a:xfrm>
          <a:prstGeom prst="rect">
            <a:avLst/>
          </a:prstGeom>
        </p:spPr>
        <p:txBody>
          <a:bodyPr vert="horz" lIns="98587" tIns="49295" rIns="98587" bIns="4929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721110"/>
            <a:ext cx="3078427" cy="511731"/>
          </a:xfrm>
          <a:prstGeom prst="rect">
            <a:avLst/>
          </a:prstGeom>
        </p:spPr>
        <p:txBody>
          <a:bodyPr vert="horz" lIns="98587" tIns="49295" rIns="98587" bIns="49295"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3993" y="9721110"/>
            <a:ext cx="3078427" cy="511731"/>
          </a:xfrm>
          <a:prstGeom prst="rect">
            <a:avLst/>
          </a:prstGeom>
        </p:spPr>
        <p:txBody>
          <a:bodyPr vert="horz" lIns="98587" tIns="49295" rIns="98587" bIns="49295" rtlCol="0" anchor="b"/>
          <a:lstStyle>
            <a:lvl1pPr algn="r">
              <a:defRPr sz="1300"/>
            </a:lvl1pPr>
          </a:lstStyle>
          <a:p>
            <a:fld id="{045ABCA4-CCDD-432E-ADEE-C858D742883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E30B659-BD32-4542-914E-E8434ACB2552}" type="slidenum">
              <a:rPr kumimoji="1" lang="ja-JP" altLang="en-US" smtClean="0"/>
              <a:pPr/>
              <a:t>7</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E30B659-BD32-4542-914E-E8434ACB2552}"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02B7732E-ECBB-4E02-8A92-06E8365494A1}" type="datetime1">
              <a:rPr kumimoji="1" lang="ja-JP" altLang="en-US" smtClean="0"/>
              <a:pPr/>
              <a:t>2021/7/31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3D3CFFE-AE73-46FC-BD80-2A3592ABDD3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7B62470-9D47-44A9-8EAC-5C5ED71946EB}" type="datetime1">
              <a:rPr kumimoji="1" lang="ja-JP" altLang="en-US" smtClean="0"/>
              <a:pPr/>
              <a:t>2021/7/31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3D3CFFE-AE73-46FC-BD80-2A3592ABDD3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9EEB6C5-7C42-445C-8477-22AB68BAE809}" type="datetime1">
              <a:rPr kumimoji="1" lang="ja-JP" altLang="en-US" smtClean="0"/>
              <a:pPr/>
              <a:t>2021/7/31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3D3CFFE-AE73-46FC-BD80-2A3592ABDD3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9CEA46E-6C17-4A44-987B-61010737EFB8}" type="datetime1">
              <a:rPr kumimoji="1" lang="ja-JP" altLang="en-US" smtClean="0"/>
              <a:pPr/>
              <a:t>2021/7/31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3D3CFFE-AE73-46FC-BD80-2A3592ABDD3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99CF27E-7585-41B4-B347-BA1285FFC575}" type="datetime1">
              <a:rPr kumimoji="1" lang="ja-JP" altLang="en-US" smtClean="0"/>
              <a:pPr/>
              <a:t>2021/7/31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3D3CFFE-AE73-46FC-BD80-2A3592ABDD3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E048180-C392-48EE-996B-9EBAC1FADCBA}" type="datetime1">
              <a:rPr kumimoji="1" lang="ja-JP" altLang="en-US" smtClean="0"/>
              <a:pPr/>
              <a:t>2021/7/31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3D3CFFE-AE73-46FC-BD80-2A3592ABDD3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ACB22A9-5AA9-4F95-85F3-927C29E62E18}" type="datetime1">
              <a:rPr kumimoji="1" lang="ja-JP" altLang="en-US" smtClean="0"/>
              <a:pPr/>
              <a:t>2021/7/31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3D3CFFE-AE73-46FC-BD80-2A3592ABDD3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312AE64-54AE-417A-8150-D9F5A86F935A}" type="datetime1">
              <a:rPr kumimoji="1" lang="ja-JP" altLang="en-US" smtClean="0"/>
              <a:pPr/>
              <a:t>2021/7/31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3D3CFFE-AE73-46FC-BD80-2A3592ABDD3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8A34C4F-347F-4765-9064-6F90D4DE1BED}" type="datetime1">
              <a:rPr kumimoji="1" lang="ja-JP" altLang="en-US" smtClean="0"/>
              <a:pPr/>
              <a:t>2021/7/31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3D3CFFE-AE73-46FC-BD80-2A3592ABDD3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0D68B4-82F3-4442-B87B-9510E850A86F}" type="datetime1">
              <a:rPr kumimoji="1" lang="ja-JP" altLang="en-US" smtClean="0"/>
              <a:pPr/>
              <a:t>2021/7/31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3D3CFFE-AE73-46FC-BD80-2A3592ABDD3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7A070BA9-B3CD-4F09-B4E3-1F2EDFD95C54}" type="datetime1">
              <a:rPr kumimoji="1" lang="ja-JP" altLang="en-US" smtClean="0"/>
              <a:pPr/>
              <a:t>2021/7/31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3D3CFFE-AE73-46FC-BD80-2A3592ABDD3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C8B08-EDF1-48AA-AFED-CC586B18A096}" type="datetime1">
              <a:rPr kumimoji="1" lang="ja-JP" altLang="en-US" smtClean="0"/>
              <a:pPr/>
              <a:t>2021/7/31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3CFFE-AE73-46FC-BD80-2A3592ABDD3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53D3CFFE-AE73-46FC-BD80-2A3592ABDD3C}" type="slidenum">
              <a:rPr kumimoji="1" lang="ja-JP" altLang="en-US" smtClean="0"/>
              <a:pPr/>
              <a:t>1</a:t>
            </a:fld>
            <a:endParaRPr kumimoji="1" lang="ja-JP" altLang="en-US" dirty="0"/>
          </a:p>
        </p:txBody>
      </p:sp>
      <p:sp>
        <p:nvSpPr>
          <p:cNvPr id="5" name="正方形/長方形 4"/>
          <p:cNvSpPr/>
          <p:nvPr/>
        </p:nvSpPr>
        <p:spPr>
          <a:xfrm>
            <a:off x="107504" y="719832"/>
            <a:ext cx="8928992" cy="6001643"/>
          </a:xfrm>
          <a:prstGeom prst="rect">
            <a:avLst/>
          </a:prstGeom>
          <a:solidFill>
            <a:srgbClr val="EDF6F9"/>
          </a:solidFill>
          <a:ln>
            <a:solidFill>
              <a:srgbClr val="0000FF"/>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Arial" pitchFamily="34" charset="0"/>
              <a:buChar char="•"/>
            </a:pPr>
            <a:r>
              <a:rPr lang="ja-JP" altLang="en-US" sz="1600" dirty="0">
                <a:latin typeface="HGP明朝E" pitchFamily="18" charset="-128"/>
                <a:ea typeface="HGP明朝E" pitchFamily="18" charset="-128"/>
              </a:rPr>
              <a:t>天皇陛下は水問題に関心を寄せられている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オリンピックトライアスロン会場に都内の大腸菌が流れ込み東京湾が恥ずかしい思いを忘れない</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新型コロナの世界的拡散で</a:t>
            </a:r>
            <a:r>
              <a:rPr lang="en-US" altLang="ja-JP" sz="1600" dirty="0">
                <a:latin typeface="HGP明朝E" pitchFamily="18" charset="-128"/>
                <a:ea typeface="HGP明朝E" pitchFamily="18" charset="-128"/>
              </a:rPr>
              <a:t>SDG</a:t>
            </a:r>
            <a:r>
              <a:rPr lang="ja-JP" altLang="en-US" sz="1600" dirty="0">
                <a:latin typeface="HGP明朝E" pitchFamily="18" charset="-128"/>
                <a:ea typeface="HGP明朝E" pitchFamily="18" charset="-128"/>
              </a:rPr>
              <a:t>ｓの優先順位を決める見直し、つくる責任つかう責任第一位</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アフターコロナの世界同時景気対策が必要</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気候変動が進み雨水排水インフラの見直しと改修が急務である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同時に日本発で降雨を災害及び損失から資源及び収入へ意識の改善</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世界で雨水維持管と利活用を環境指数で評価し雨水市場で世界の環境変動を世界的に監視する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バラスト水問題はバラスト水の雨水化で解決出来る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バラスト水条約による設備投資で輸送費割り高を軽減できる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バラスト水の雨水化（原油輸入＋バラスト雨水）</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雨水の輸出（雨水輸出＋バラスト原油）</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淡水流通ルートの確立する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日本発で水紛争を無くす</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水耕栽培、砂漠に緑地化、水素エネルギー生産等新たなビジネスが発達する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バラスト水を雨水化し移動する際に雨水市場と連動させ資源利益を得る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次世代の生活改善に向け資源収入を歳入に入れる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例えば東京都の下水道インフラ分流式に変える工事費</a:t>
            </a:r>
            <a:r>
              <a:rPr lang="en-US" altLang="ja-JP" sz="1600" dirty="0">
                <a:latin typeface="HGP明朝E" pitchFamily="18" charset="-128"/>
                <a:ea typeface="HGP明朝E" pitchFamily="18" charset="-128"/>
              </a:rPr>
              <a:t>2</a:t>
            </a:r>
            <a:r>
              <a:rPr lang="ja-JP" altLang="en-US" sz="1600" dirty="0">
                <a:latin typeface="HGP明朝E" pitchFamily="18" charset="-128"/>
                <a:ea typeface="HGP明朝E" pitchFamily="18" charset="-128"/>
              </a:rPr>
              <a:t>兆円＋雨水貯留ステーション工事費</a:t>
            </a:r>
            <a:r>
              <a:rPr lang="en-US" altLang="ja-JP" sz="1600" dirty="0">
                <a:latin typeface="HGP明朝E" pitchFamily="18" charset="-128"/>
                <a:ea typeface="HGP明朝E" pitchFamily="18" charset="-128"/>
              </a:rPr>
              <a:t>1</a:t>
            </a:r>
            <a:r>
              <a:rPr lang="ja-JP" altLang="en-US" sz="1600" dirty="0">
                <a:latin typeface="HGP明朝E" pitchFamily="18" charset="-128"/>
                <a:ea typeface="HGP明朝E" pitchFamily="18" charset="-128"/>
              </a:rPr>
              <a:t>兆円を国が出し資源収入益の</a:t>
            </a:r>
            <a:r>
              <a:rPr lang="en-US" altLang="ja-JP" sz="1600" dirty="0">
                <a:latin typeface="HGP明朝E" pitchFamily="18" charset="-128"/>
                <a:ea typeface="HGP明朝E" pitchFamily="18" charset="-128"/>
              </a:rPr>
              <a:t>80</a:t>
            </a:r>
            <a:r>
              <a:rPr lang="ja-JP" altLang="en-US" sz="1600" dirty="0">
                <a:latin typeface="HGP明朝E" pitchFamily="18" charset="-128"/>
                <a:ea typeface="HGP明朝E" pitchFamily="18" charset="-128"/>
              </a:rPr>
              <a:t>％を得て、</a:t>
            </a:r>
            <a:r>
              <a:rPr lang="en-US" altLang="ja-JP" sz="1600" dirty="0">
                <a:latin typeface="HGP明朝E" pitchFamily="18" charset="-128"/>
                <a:ea typeface="HGP明朝E" pitchFamily="18" charset="-128"/>
              </a:rPr>
              <a:t>20</a:t>
            </a:r>
            <a:r>
              <a:rPr lang="ja-JP" altLang="en-US" sz="1600" dirty="0">
                <a:latin typeface="HGP明朝E" pitchFamily="18" charset="-128"/>
                <a:ea typeface="HGP明朝E" pitchFamily="18" charset="-128"/>
              </a:rPr>
              <a:t>％を都が得る。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各港も国の資源益団体が管理し国有財産として管理し関係インフラ自治体に</a:t>
            </a:r>
            <a:r>
              <a:rPr lang="en-US" altLang="ja-JP" sz="1600" dirty="0">
                <a:latin typeface="HGP明朝E" pitchFamily="18" charset="-128"/>
                <a:ea typeface="HGP明朝E" pitchFamily="18" charset="-128"/>
              </a:rPr>
              <a:t>20</a:t>
            </a:r>
            <a:r>
              <a:rPr lang="ja-JP" altLang="en-US" sz="1600" dirty="0">
                <a:latin typeface="HGP明朝E" pitchFamily="18" charset="-128"/>
                <a:ea typeface="HGP明朝E" pitchFamily="18" charset="-128"/>
              </a:rPr>
              <a:t>％の権利収入を与える。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latin typeface="HGP明朝E" pitchFamily="18" charset="-128"/>
                <a:ea typeface="HGP明朝E" pitchFamily="18" charset="-128"/>
              </a:rPr>
              <a:t>インフラへの投資分が回収されたのちには収益を国民の教育原資や社会保障原資に充てる</a:t>
            </a:r>
            <a:endParaRPr lang="en-US" altLang="ja-JP" sz="1600" dirty="0">
              <a:latin typeface="HGP明朝E" pitchFamily="18" charset="-128"/>
              <a:ea typeface="HGP明朝E" pitchFamily="18" charset="-128"/>
            </a:endParaRPr>
          </a:p>
          <a:p>
            <a:pPr>
              <a:buFont typeface="Arial" pitchFamily="34" charset="0"/>
              <a:buChar char="•"/>
            </a:pPr>
            <a:r>
              <a:rPr lang="ja-JP" altLang="en-US" sz="1600" dirty="0">
                <a:solidFill>
                  <a:schemeClr val="tx1"/>
                </a:solidFill>
                <a:latin typeface="HGP明朝E" pitchFamily="18" charset="-128"/>
                <a:ea typeface="HGP明朝E" pitchFamily="18" charset="-128"/>
                <a:cs typeface="ＭＳ Ｐゴシック" pitchFamily="50" charset="-128"/>
              </a:rPr>
              <a:t>当面は原油価格（仮定</a:t>
            </a:r>
            <a:r>
              <a:rPr lang="en-US" altLang="ja-JP" sz="1600" dirty="0">
                <a:solidFill>
                  <a:schemeClr val="tx1"/>
                </a:solidFill>
                <a:latin typeface="HGP明朝E" pitchFamily="18" charset="-128"/>
                <a:ea typeface="HGP明朝E" pitchFamily="18" charset="-128"/>
                <a:cs typeface="ＭＳ Ｐゴシック" pitchFamily="50" charset="-128"/>
              </a:rPr>
              <a:t>1</a:t>
            </a:r>
            <a:r>
              <a:rPr lang="ja-JP" altLang="en-US" sz="1600" dirty="0">
                <a:solidFill>
                  <a:schemeClr val="tx1"/>
                </a:solidFill>
                <a:latin typeface="HGP明朝E" pitchFamily="18" charset="-128"/>
                <a:ea typeface="HGP明朝E" pitchFamily="18" charset="-128"/>
                <a:cs typeface="ＭＳ Ｐゴシック" pitchFamily="50" charset="-128"/>
              </a:rPr>
              <a:t>バレル</a:t>
            </a:r>
            <a:r>
              <a:rPr lang="en-US" altLang="ja-JP" sz="1600" dirty="0">
                <a:solidFill>
                  <a:schemeClr val="tx1"/>
                </a:solidFill>
                <a:latin typeface="HGP明朝E" pitchFamily="18" charset="-128"/>
                <a:ea typeface="HGP明朝E" pitchFamily="18" charset="-128"/>
                <a:cs typeface="ＭＳ Ｐゴシック" pitchFamily="50" charset="-128"/>
              </a:rPr>
              <a:t>50</a:t>
            </a:r>
            <a:r>
              <a:rPr lang="ja-JP" altLang="en-US" sz="1600" dirty="0">
                <a:solidFill>
                  <a:schemeClr val="tx1"/>
                </a:solidFill>
                <a:latin typeface="HGP明朝E" pitchFamily="18" charset="-128"/>
                <a:ea typeface="HGP明朝E" pitchFamily="18" charset="-128"/>
                <a:cs typeface="ＭＳ Ｐゴシック" pitchFamily="50" charset="-128"/>
              </a:rPr>
              <a:t>ドル）の</a:t>
            </a:r>
            <a:r>
              <a:rPr lang="en-US" altLang="ja-JP" sz="1600" dirty="0">
                <a:solidFill>
                  <a:schemeClr val="tx1"/>
                </a:solidFill>
                <a:latin typeface="HGP明朝E" pitchFamily="18" charset="-128"/>
                <a:ea typeface="HGP明朝E" pitchFamily="18" charset="-128"/>
                <a:cs typeface="ＭＳ Ｐゴシック" pitchFamily="50" charset="-128"/>
              </a:rPr>
              <a:t>50</a:t>
            </a:r>
            <a:r>
              <a:rPr lang="ja-JP" altLang="en-US" sz="1600" dirty="0">
                <a:solidFill>
                  <a:schemeClr val="tx1"/>
                </a:solidFill>
                <a:latin typeface="HGP明朝E" pitchFamily="18" charset="-128"/>
                <a:ea typeface="HGP明朝E" pitchFamily="18" charset="-128"/>
                <a:cs typeface="ＭＳ Ｐゴシック" pitchFamily="50" charset="-128"/>
              </a:rPr>
              <a:t>％の固定相場（年間</a:t>
            </a:r>
            <a:r>
              <a:rPr lang="en-US" altLang="ja-JP" sz="1600" dirty="0">
                <a:solidFill>
                  <a:schemeClr val="tx1"/>
                </a:solidFill>
                <a:latin typeface="HGP明朝E" pitchFamily="18" charset="-128"/>
                <a:ea typeface="HGP明朝E" pitchFamily="18" charset="-128"/>
                <a:cs typeface="ＭＳ Ｐゴシック" pitchFamily="50" charset="-128"/>
              </a:rPr>
              <a:t>7,800</a:t>
            </a:r>
            <a:r>
              <a:rPr lang="ja-JP" altLang="en-US" sz="1600" dirty="0">
                <a:solidFill>
                  <a:schemeClr val="tx1"/>
                </a:solidFill>
                <a:latin typeface="HGP明朝E" pitchFamily="18" charset="-128"/>
                <a:ea typeface="HGP明朝E" pitchFamily="18" charset="-128"/>
                <a:cs typeface="ＭＳ Ｐゴシック" pitchFamily="50" charset="-128"/>
              </a:rPr>
              <a:t>億ドル）で始め環境指数と連動させた変動相場に移行させる</a:t>
            </a:r>
            <a:endParaRPr lang="en-US" altLang="ja-JP" sz="1600" dirty="0">
              <a:solidFill>
                <a:schemeClr val="tx1"/>
              </a:solidFill>
              <a:latin typeface="HGP明朝E" pitchFamily="18" charset="-128"/>
              <a:ea typeface="HGP明朝E" pitchFamily="18" charset="-128"/>
              <a:cs typeface="ＭＳ Ｐゴシック" pitchFamily="50" charset="-128"/>
            </a:endParaRPr>
          </a:p>
          <a:p>
            <a:pPr>
              <a:buFont typeface="Arial" pitchFamily="34" charset="0"/>
              <a:buChar char="•"/>
            </a:pPr>
            <a:r>
              <a:rPr lang="ja-JP" altLang="en-US" sz="1600" dirty="0">
                <a:solidFill>
                  <a:schemeClr val="tx1"/>
                </a:solidFill>
                <a:latin typeface="HGP明朝E" pitchFamily="18" charset="-128"/>
                <a:ea typeface="HGP明朝E" pitchFamily="18" charset="-128"/>
                <a:cs typeface="ＭＳ Ｐゴシック" pitchFamily="50" charset="-128"/>
              </a:rPr>
              <a:t>毎年日本から</a:t>
            </a:r>
            <a:r>
              <a:rPr lang="en-US" altLang="ja-JP" sz="1600" dirty="0">
                <a:solidFill>
                  <a:schemeClr val="tx1"/>
                </a:solidFill>
                <a:latin typeface="HGP明朝E" pitchFamily="18" charset="-128"/>
                <a:ea typeface="HGP明朝E" pitchFamily="18" charset="-128"/>
                <a:cs typeface="ＭＳ Ｐゴシック" pitchFamily="50" charset="-128"/>
              </a:rPr>
              <a:t>3</a:t>
            </a:r>
            <a:r>
              <a:rPr lang="ja-JP" altLang="en-US" sz="1600" dirty="0">
                <a:solidFill>
                  <a:schemeClr val="tx1"/>
                </a:solidFill>
                <a:latin typeface="HGP明朝E" pitchFamily="18" charset="-128"/>
                <a:ea typeface="HGP明朝E" pitchFamily="18" charset="-128"/>
                <a:cs typeface="ＭＳ Ｐゴシック" pitchFamily="50" charset="-128"/>
              </a:rPr>
              <a:t>億トン持ち出されるバラスト水分を全て資源収入に成ったのちには雨水運搬専用船で雨水を輸出し場合によってはバラスト原油を持ちかえり運送コストの少ない原油も得る</a:t>
            </a:r>
            <a:endParaRPr lang="en-US" altLang="ja-JP" sz="1600" dirty="0">
              <a:solidFill>
                <a:schemeClr val="tx1"/>
              </a:solidFill>
              <a:latin typeface="HGP明朝E" pitchFamily="18" charset="-128"/>
              <a:ea typeface="HGP明朝E" pitchFamily="18" charset="-128"/>
              <a:cs typeface="ＭＳ Ｐゴシック" pitchFamily="50" charset="-128"/>
            </a:endParaRPr>
          </a:p>
        </p:txBody>
      </p:sp>
      <p:sp>
        <p:nvSpPr>
          <p:cNvPr id="6" name="正方形/長方形 5"/>
          <p:cNvSpPr/>
          <p:nvPr/>
        </p:nvSpPr>
        <p:spPr>
          <a:xfrm>
            <a:off x="0" y="0"/>
            <a:ext cx="9144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ja-JP" altLang="en-US" sz="2400" dirty="0">
                <a:latin typeface="HGP明朝E" pitchFamily="18" charset="-128"/>
                <a:ea typeface="HGP明朝E" pitchFamily="18" charset="-128"/>
              </a:rPr>
              <a:t>雨水の国際資源化の莫大なメリットと今が始めるタイミング</a:t>
            </a:r>
            <a:endParaRPr lang="en-US" altLang="ja-JP" sz="2400" dirty="0">
              <a:latin typeface="HGP明朝E" pitchFamily="18" charset="-128"/>
              <a:ea typeface="HGP明朝E" pitchFamily="18" charset="-128"/>
            </a:endParaRPr>
          </a:p>
        </p:txBody>
      </p:sp>
      <p:sp>
        <p:nvSpPr>
          <p:cNvPr id="7" name="スライド番号プレースホルダ 3">
            <a:extLst>
              <a:ext uri="{FF2B5EF4-FFF2-40B4-BE49-F238E27FC236}">
                <a16:creationId xmlns:a16="http://schemas.microsoft.com/office/drawing/2014/main" id="{F0E9EE25-3424-4B30-80A6-9E271B925460}"/>
              </a:ext>
            </a:extLst>
          </p:cNvPr>
          <p:cNvSpPr txBox="1">
            <a:spLocks/>
          </p:cNvSpPr>
          <p:nvPr/>
        </p:nvSpPr>
        <p:spPr>
          <a:xfrm>
            <a:off x="7010400" y="2170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3CFFE-AE73-46FC-BD80-2A3592ABDD3C}" type="slidenum">
              <a:rPr lang="ja-JP" altLang="en-US" smtClean="0">
                <a:solidFill>
                  <a:schemeClr val="tx1"/>
                </a:solidFill>
                <a:latin typeface="HGP明朝E" pitchFamily="18" charset="-128"/>
                <a:ea typeface="HGP明朝E" pitchFamily="18" charset="-128"/>
              </a:rPr>
              <a:pPr/>
              <a:t>1</a:t>
            </a:fld>
            <a:endParaRPr lang="ja-JP" altLang="en-US" dirty="0">
              <a:solidFill>
                <a:schemeClr val="tx1"/>
              </a:solidFill>
              <a:latin typeface="HGP明朝E" pitchFamily="18" charset="-128"/>
              <a:ea typeface="HGP明朝E" pitchFamily="18" charset="-128"/>
            </a:endParaRPr>
          </a:p>
        </p:txBody>
      </p:sp>
    </p:spTree>
    <p:extLst>
      <p:ext uri="{BB962C8B-B14F-4D97-AF65-F5344CB8AC3E}">
        <p14:creationId xmlns:p14="http://schemas.microsoft.com/office/powerpoint/2010/main" val="140488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矢印コネクタ 31">
            <a:extLst>
              <a:ext uri="{FF2B5EF4-FFF2-40B4-BE49-F238E27FC236}">
                <a16:creationId xmlns:a16="http://schemas.microsoft.com/office/drawing/2014/main" id="{1D53D151-6398-4AD5-B197-F6CDDCA7D9D7}"/>
              </a:ext>
            </a:extLst>
          </p:cNvPr>
          <p:cNvCxnSpPr>
            <a:cxnSpLocks/>
          </p:cNvCxnSpPr>
          <p:nvPr/>
        </p:nvCxnSpPr>
        <p:spPr>
          <a:xfrm>
            <a:off x="4538907" y="3594811"/>
            <a:ext cx="1" cy="1375919"/>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004DBE96-6D1F-4548-8328-F86C277FFC93}"/>
              </a:ext>
            </a:extLst>
          </p:cNvPr>
          <p:cNvCxnSpPr>
            <a:cxnSpLocks/>
          </p:cNvCxnSpPr>
          <p:nvPr/>
        </p:nvCxnSpPr>
        <p:spPr>
          <a:xfrm>
            <a:off x="7236296" y="1385626"/>
            <a:ext cx="0" cy="1123278"/>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5" name="テキスト ボックス 4">
            <a:extLst>
              <a:ext uri="{FF2B5EF4-FFF2-40B4-BE49-F238E27FC236}">
                <a16:creationId xmlns:a16="http://schemas.microsoft.com/office/drawing/2014/main" id="{FEE4F58A-210B-4AA8-BFB3-D55B5C46EDA8}"/>
              </a:ext>
            </a:extLst>
          </p:cNvPr>
          <p:cNvSpPr txBox="1"/>
          <p:nvPr/>
        </p:nvSpPr>
        <p:spPr>
          <a:xfrm>
            <a:off x="0" y="662638"/>
            <a:ext cx="9114764" cy="430887"/>
          </a:xfrm>
          <a:prstGeom prst="rect">
            <a:avLst/>
          </a:prstGeom>
          <a:solidFill>
            <a:srgbClr val="00FFFF"/>
          </a:solidFill>
        </p:spPr>
        <p:txBody>
          <a:bodyPr wrap="square">
            <a:spAutoFit/>
          </a:bodyPr>
          <a:lstStyle/>
          <a:p>
            <a:pPr algn="ctr"/>
            <a:r>
              <a:rPr lang="ja-JP" altLang="en-US" sz="2200" dirty="0">
                <a:latin typeface="HGP明朝E" pitchFamily="18" charset="-128"/>
                <a:ea typeface="HGP明朝E" pitchFamily="18" charset="-128"/>
              </a:rPr>
              <a:t>雨水の流通ルート　≒　</a:t>
            </a:r>
            <a:r>
              <a:rPr lang="ja-JP" altLang="ja-JP" sz="2200" dirty="0">
                <a:solidFill>
                  <a:schemeClr val="tx1"/>
                </a:solidFill>
                <a:latin typeface="HGP明朝E" panose="02020900000000000000" pitchFamily="18" charset="-128"/>
                <a:ea typeface="HGP明朝E" panose="02020900000000000000" pitchFamily="18" charset="-128"/>
              </a:rPr>
              <a:t>万里の長城</a:t>
            </a:r>
            <a:r>
              <a:rPr lang="ja-JP" altLang="en-US" sz="2200" dirty="0">
                <a:solidFill>
                  <a:schemeClr val="tx1"/>
                </a:solidFill>
                <a:latin typeface="HGP明朝E" panose="02020900000000000000" pitchFamily="18" charset="-128"/>
                <a:ea typeface="HGP明朝E" panose="02020900000000000000" pitchFamily="18" charset="-128"/>
              </a:rPr>
              <a:t>　：　</a:t>
            </a:r>
            <a:r>
              <a:rPr lang="en-US" altLang="ja-JP" sz="2200" dirty="0">
                <a:solidFill>
                  <a:schemeClr val="tx1"/>
                </a:solidFill>
                <a:latin typeface="HGP明朝E" panose="02020900000000000000" pitchFamily="18" charset="-128"/>
                <a:ea typeface="HGP明朝E" panose="02020900000000000000" pitchFamily="18" charset="-128"/>
              </a:rPr>
              <a:t>【</a:t>
            </a:r>
            <a:r>
              <a:rPr lang="ja-JP" altLang="en-US" sz="2200" dirty="0">
                <a:solidFill>
                  <a:schemeClr val="tx1"/>
                </a:solidFill>
                <a:latin typeface="HGP明朝E" panose="02020900000000000000" pitchFamily="18" charset="-128"/>
                <a:ea typeface="HGP明朝E" panose="02020900000000000000" pitchFamily="18" charset="-128"/>
              </a:rPr>
              <a:t>国を超え時代を引き継ぎ完成へ</a:t>
            </a:r>
            <a:r>
              <a:rPr lang="en-US" altLang="ja-JP" sz="2200" dirty="0">
                <a:solidFill>
                  <a:schemeClr val="tx1"/>
                </a:solidFill>
                <a:latin typeface="HGP明朝E" panose="02020900000000000000" pitchFamily="18" charset="-128"/>
                <a:ea typeface="HGP明朝E" panose="02020900000000000000" pitchFamily="18" charset="-128"/>
              </a:rPr>
              <a:t>】</a:t>
            </a:r>
            <a:endParaRPr lang="ja-JP" altLang="ja-JP" sz="2200" dirty="0">
              <a:solidFill>
                <a:schemeClr val="tx1"/>
              </a:solidFill>
              <a:latin typeface="HGP明朝E" panose="02020900000000000000" pitchFamily="18" charset="-128"/>
              <a:ea typeface="HGP明朝E" panose="02020900000000000000" pitchFamily="18" charset="-128"/>
            </a:endParaRPr>
          </a:p>
        </p:txBody>
      </p:sp>
      <p:sp>
        <p:nvSpPr>
          <p:cNvPr id="7" name="テキスト ボックス 6">
            <a:extLst>
              <a:ext uri="{FF2B5EF4-FFF2-40B4-BE49-F238E27FC236}">
                <a16:creationId xmlns:a16="http://schemas.microsoft.com/office/drawing/2014/main" id="{25679CDB-70DB-4912-AA41-431E7903BD8D}"/>
              </a:ext>
            </a:extLst>
          </p:cNvPr>
          <p:cNvSpPr txBox="1"/>
          <p:nvPr/>
        </p:nvSpPr>
        <p:spPr>
          <a:xfrm>
            <a:off x="0" y="-11918"/>
            <a:ext cx="9144000" cy="461665"/>
          </a:xfrm>
          <a:prstGeom prst="rect">
            <a:avLst/>
          </a:prstGeom>
          <a:solidFill>
            <a:schemeClr val="accent4"/>
          </a:solidFill>
        </p:spPr>
        <p:txBody>
          <a:bodyPr wrap="square">
            <a:spAutoFit/>
          </a:bodyPr>
          <a:lstStyle/>
          <a:p>
            <a:pPr algn="ctr"/>
            <a:r>
              <a:rPr lang="ja-JP" altLang="en-US" sz="2400" b="1" dirty="0">
                <a:solidFill>
                  <a:schemeClr val="bg1"/>
                </a:solidFill>
                <a:latin typeface="HGP明朝E" pitchFamily="18" charset="-128"/>
                <a:ea typeface="HGP明朝E" pitchFamily="18" charset="-128"/>
              </a:rPr>
              <a:t>雨水の国際資源化　＝　</a:t>
            </a:r>
            <a:r>
              <a:rPr lang="en-US" altLang="ja-JP" sz="2400" b="1" i="0" dirty="0">
                <a:solidFill>
                  <a:schemeClr val="bg1"/>
                </a:solidFill>
                <a:effectLst/>
                <a:latin typeface="HGP明朝E" panose="02020900000000000000" pitchFamily="18" charset="-128"/>
                <a:ea typeface="HGP明朝E" panose="02020900000000000000" pitchFamily="18" charset="-128"/>
              </a:rPr>
              <a:t>SDGs</a:t>
            </a:r>
            <a:r>
              <a:rPr lang="ja-JP" altLang="en-US" sz="2400" b="1" i="0" dirty="0">
                <a:solidFill>
                  <a:schemeClr val="bg1"/>
                </a:solidFill>
                <a:effectLst/>
                <a:latin typeface="HGP明朝E" panose="02020900000000000000" pitchFamily="18" charset="-128"/>
                <a:ea typeface="HGP明朝E" panose="02020900000000000000" pitchFamily="18" charset="-128"/>
              </a:rPr>
              <a:t>の</a:t>
            </a:r>
            <a:r>
              <a:rPr lang="en-US" altLang="ja-JP" sz="2400" b="1" i="0" dirty="0">
                <a:solidFill>
                  <a:schemeClr val="bg1"/>
                </a:solidFill>
                <a:effectLst/>
                <a:latin typeface="HGP明朝E" panose="02020900000000000000" pitchFamily="18" charset="-128"/>
                <a:ea typeface="HGP明朝E" panose="02020900000000000000" pitchFamily="18" charset="-128"/>
              </a:rPr>
              <a:t>3</a:t>
            </a:r>
            <a:r>
              <a:rPr lang="ja-JP" altLang="en-US" sz="2400" b="1" i="0" dirty="0">
                <a:solidFill>
                  <a:schemeClr val="bg1"/>
                </a:solidFill>
                <a:effectLst/>
                <a:latin typeface="HGP明朝E" panose="02020900000000000000" pitchFamily="18" charset="-128"/>
                <a:ea typeface="HGP明朝E" panose="02020900000000000000" pitchFamily="18" charset="-128"/>
              </a:rPr>
              <a:t>、</a:t>
            </a:r>
            <a:r>
              <a:rPr lang="en-US" altLang="ja-JP" sz="2400" b="1" i="0" dirty="0">
                <a:solidFill>
                  <a:schemeClr val="bg1"/>
                </a:solidFill>
                <a:effectLst/>
                <a:latin typeface="HGP明朝E" panose="02020900000000000000" pitchFamily="18" charset="-128"/>
                <a:ea typeface="HGP明朝E" panose="02020900000000000000" pitchFamily="18" charset="-128"/>
              </a:rPr>
              <a:t>11</a:t>
            </a:r>
            <a:r>
              <a:rPr lang="ja-JP" altLang="en-US" sz="2400" b="1" i="0" dirty="0">
                <a:solidFill>
                  <a:schemeClr val="bg1"/>
                </a:solidFill>
                <a:effectLst/>
                <a:latin typeface="HGP明朝E" panose="02020900000000000000" pitchFamily="18" charset="-128"/>
                <a:ea typeface="HGP明朝E" panose="02020900000000000000" pitchFamily="18" charset="-128"/>
              </a:rPr>
              <a:t>、</a:t>
            </a:r>
            <a:r>
              <a:rPr lang="en-US" altLang="ja-JP" sz="2400" b="1" i="0" dirty="0">
                <a:solidFill>
                  <a:schemeClr val="bg1"/>
                </a:solidFill>
                <a:effectLst/>
                <a:latin typeface="HGP明朝E" panose="02020900000000000000" pitchFamily="18" charset="-128"/>
                <a:ea typeface="HGP明朝E" panose="02020900000000000000" pitchFamily="18" charset="-128"/>
              </a:rPr>
              <a:t>12</a:t>
            </a:r>
            <a:r>
              <a:rPr lang="ja-JP" altLang="en-US" sz="2400" b="1" i="0" dirty="0">
                <a:solidFill>
                  <a:schemeClr val="bg1"/>
                </a:solidFill>
                <a:effectLst/>
                <a:latin typeface="HGP明朝E" panose="02020900000000000000" pitchFamily="18" charset="-128"/>
                <a:ea typeface="HGP明朝E" panose="02020900000000000000" pitchFamily="18" charset="-128"/>
              </a:rPr>
              <a:t>、</a:t>
            </a:r>
            <a:r>
              <a:rPr lang="en-US" altLang="ja-JP" sz="2400" b="1" i="0" dirty="0">
                <a:solidFill>
                  <a:schemeClr val="bg1"/>
                </a:solidFill>
                <a:effectLst/>
                <a:latin typeface="HGP明朝E" panose="02020900000000000000" pitchFamily="18" charset="-128"/>
                <a:ea typeface="HGP明朝E" panose="02020900000000000000" pitchFamily="18" charset="-128"/>
              </a:rPr>
              <a:t>13</a:t>
            </a:r>
            <a:r>
              <a:rPr lang="ja-JP" altLang="en-US" sz="2400" b="1" i="0" dirty="0">
                <a:solidFill>
                  <a:schemeClr val="bg1"/>
                </a:solidFill>
                <a:effectLst/>
                <a:latin typeface="HGP明朝E" panose="02020900000000000000" pitchFamily="18" charset="-128"/>
                <a:ea typeface="HGP明朝E" panose="02020900000000000000" pitchFamily="18" charset="-128"/>
              </a:rPr>
              <a:t>、</a:t>
            </a:r>
            <a:r>
              <a:rPr lang="en-US" altLang="ja-JP" sz="2400" b="1" i="0" dirty="0">
                <a:solidFill>
                  <a:schemeClr val="bg1"/>
                </a:solidFill>
                <a:effectLst/>
                <a:latin typeface="HGP明朝E" panose="02020900000000000000" pitchFamily="18" charset="-128"/>
                <a:ea typeface="HGP明朝E" panose="02020900000000000000" pitchFamily="18" charset="-128"/>
              </a:rPr>
              <a:t>14</a:t>
            </a:r>
            <a:r>
              <a:rPr lang="ja-JP" altLang="en-US" sz="2400" b="1" i="0" dirty="0">
                <a:solidFill>
                  <a:schemeClr val="bg1"/>
                </a:solidFill>
                <a:effectLst/>
                <a:latin typeface="HGP明朝E" panose="02020900000000000000" pitchFamily="18" charset="-128"/>
                <a:ea typeface="HGP明朝E" panose="02020900000000000000" pitchFamily="18" charset="-128"/>
              </a:rPr>
              <a:t>、</a:t>
            </a:r>
            <a:r>
              <a:rPr lang="en-US" altLang="ja-JP" sz="2400" b="1" i="0" dirty="0">
                <a:solidFill>
                  <a:schemeClr val="bg1"/>
                </a:solidFill>
                <a:effectLst/>
                <a:latin typeface="HGP明朝E" panose="02020900000000000000" pitchFamily="18" charset="-128"/>
                <a:ea typeface="HGP明朝E" panose="02020900000000000000" pitchFamily="18" charset="-128"/>
              </a:rPr>
              <a:t>15</a:t>
            </a:r>
            <a:r>
              <a:rPr lang="ja-JP" altLang="en-US" sz="2400" b="1" i="0" dirty="0">
                <a:solidFill>
                  <a:schemeClr val="bg1"/>
                </a:solidFill>
                <a:effectLst/>
              </a:rPr>
              <a:t>の</a:t>
            </a:r>
            <a:r>
              <a:rPr lang="ja-JP" altLang="en-US" sz="2400" b="1" dirty="0">
                <a:solidFill>
                  <a:schemeClr val="bg1"/>
                </a:solidFill>
                <a:latin typeface="HGP明朝E" pitchFamily="18" charset="-128"/>
                <a:ea typeface="HGP明朝E" pitchFamily="18" charset="-128"/>
              </a:rPr>
              <a:t>改善</a:t>
            </a:r>
            <a:endParaRPr lang="ja-JP" altLang="en-US" sz="2400" b="1" dirty="0">
              <a:solidFill>
                <a:schemeClr val="bg1"/>
              </a:solidFill>
            </a:endParaRPr>
          </a:p>
        </p:txBody>
      </p:sp>
      <p:sp>
        <p:nvSpPr>
          <p:cNvPr id="14" name="正方形/長方形 13">
            <a:extLst>
              <a:ext uri="{FF2B5EF4-FFF2-40B4-BE49-F238E27FC236}">
                <a16:creationId xmlns:a16="http://schemas.microsoft.com/office/drawing/2014/main" id="{1E27ADF6-8D49-4E33-B960-EBFC7D0BC135}"/>
              </a:ext>
            </a:extLst>
          </p:cNvPr>
          <p:cNvSpPr/>
          <p:nvPr/>
        </p:nvSpPr>
        <p:spPr>
          <a:xfrm>
            <a:off x="3140968" y="3336913"/>
            <a:ext cx="2832827"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sz="2000" dirty="0">
                <a:latin typeface="HGP明朝E" pitchFamily="18" charset="-128"/>
                <a:ea typeface="HGP明朝E" pitchFamily="18" charset="-128"/>
              </a:rPr>
              <a:t>雨水市場　＝　為替市場</a:t>
            </a:r>
          </a:p>
        </p:txBody>
      </p:sp>
      <p:sp>
        <p:nvSpPr>
          <p:cNvPr id="21" name="テキスト ボックス 20">
            <a:extLst>
              <a:ext uri="{FF2B5EF4-FFF2-40B4-BE49-F238E27FC236}">
                <a16:creationId xmlns:a16="http://schemas.microsoft.com/office/drawing/2014/main" id="{4B6F2133-7EFB-4523-9573-9C0FDB34ED41}"/>
              </a:ext>
            </a:extLst>
          </p:cNvPr>
          <p:cNvSpPr txBox="1"/>
          <p:nvPr/>
        </p:nvSpPr>
        <p:spPr>
          <a:xfrm>
            <a:off x="288970" y="2532632"/>
            <a:ext cx="8638070" cy="461665"/>
          </a:xfrm>
          <a:prstGeom prst="rect">
            <a:avLst/>
          </a:prstGeom>
          <a:solidFill>
            <a:srgbClr val="FFFF00"/>
          </a:solidFill>
          <a:ln>
            <a:solidFill>
              <a:schemeClr val="tx1"/>
            </a:solidFill>
          </a:ln>
        </p:spPr>
        <p:txBody>
          <a:bodyPr wrap="square">
            <a:spAutoFit/>
          </a:bodyPr>
          <a:lstStyle/>
          <a:p>
            <a:pPr algn="ctr"/>
            <a:r>
              <a:rPr lang="ja-JP" altLang="en-US" sz="2400" dirty="0">
                <a:latin typeface="HGP明朝E" pitchFamily="18" charset="-128"/>
                <a:ea typeface="HGP明朝E" pitchFamily="18" charset="-128"/>
              </a:rPr>
              <a:t>アフターコロナ世界同時景気対策＝降雨国から発信</a:t>
            </a:r>
            <a:endParaRPr lang="en-US" altLang="ja-JP" sz="2400" dirty="0">
              <a:latin typeface="HGP明朝E" pitchFamily="18" charset="-128"/>
              <a:ea typeface="HGP明朝E" pitchFamily="18" charset="-128"/>
            </a:endParaRPr>
          </a:p>
        </p:txBody>
      </p:sp>
      <p:sp>
        <p:nvSpPr>
          <p:cNvPr id="23" name="テキスト ボックス 22">
            <a:extLst>
              <a:ext uri="{FF2B5EF4-FFF2-40B4-BE49-F238E27FC236}">
                <a16:creationId xmlns:a16="http://schemas.microsoft.com/office/drawing/2014/main" id="{E04579D6-E276-492E-A90C-667398F6AD08}"/>
              </a:ext>
            </a:extLst>
          </p:cNvPr>
          <p:cNvSpPr txBox="1"/>
          <p:nvPr/>
        </p:nvSpPr>
        <p:spPr>
          <a:xfrm>
            <a:off x="-503" y="1773857"/>
            <a:ext cx="5392746" cy="400110"/>
          </a:xfrm>
          <a:prstGeom prst="rect">
            <a:avLst/>
          </a:prstGeom>
          <a:solidFill>
            <a:schemeClr val="accent5">
              <a:lumMod val="20000"/>
              <a:lumOff val="80000"/>
            </a:schemeClr>
          </a:solidFill>
        </p:spPr>
        <p:txBody>
          <a:bodyPr wrap="square">
            <a:spAutoFit/>
          </a:bodyPr>
          <a:lstStyle/>
          <a:p>
            <a:r>
              <a:rPr lang="ja-JP" altLang="en-US" sz="2000" dirty="0">
                <a:latin typeface="HGP明朝E" pitchFamily="18" charset="-128"/>
                <a:ea typeface="HGP明朝E" pitchFamily="18" charset="-128"/>
              </a:rPr>
              <a:t>バラスト水</a:t>
            </a:r>
            <a:r>
              <a:rPr lang="en-US" altLang="ja-JP" sz="2000" dirty="0">
                <a:latin typeface="HGP明朝E" pitchFamily="18" charset="-128"/>
                <a:ea typeface="HGP明朝E" pitchFamily="18" charset="-128"/>
              </a:rPr>
              <a:t>【</a:t>
            </a:r>
            <a:r>
              <a:rPr lang="ja-JP" altLang="en-US" sz="2000" dirty="0">
                <a:latin typeface="HGP明朝E" pitchFamily="18" charset="-128"/>
                <a:ea typeface="HGP明朝E" pitchFamily="18" charset="-128"/>
              </a:rPr>
              <a:t>雨水</a:t>
            </a:r>
            <a:r>
              <a:rPr lang="en-US" altLang="ja-JP" sz="2000" dirty="0">
                <a:latin typeface="HGP明朝E" pitchFamily="18" charset="-128"/>
                <a:ea typeface="HGP明朝E" pitchFamily="18" charset="-128"/>
              </a:rPr>
              <a:t>】 </a:t>
            </a:r>
            <a:r>
              <a:rPr lang="ja-JP" altLang="en-US" sz="2000" dirty="0">
                <a:latin typeface="HGP明朝E" pitchFamily="18" charset="-128"/>
                <a:ea typeface="HGP明朝E" pitchFamily="18" charset="-128"/>
              </a:rPr>
              <a:t>移動活性　≒　兵士移動阻止</a:t>
            </a:r>
            <a:endParaRPr lang="en-US" altLang="ja-JP" sz="2000" dirty="0">
              <a:latin typeface="HGP明朝E" pitchFamily="18" charset="-128"/>
              <a:ea typeface="HGP明朝E" pitchFamily="18" charset="-128"/>
            </a:endParaRPr>
          </a:p>
        </p:txBody>
      </p:sp>
      <p:sp>
        <p:nvSpPr>
          <p:cNvPr id="24" name="矢印: 上下 23">
            <a:extLst>
              <a:ext uri="{FF2B5EF4-FFF2-40B4-BE49-F238E27FC236}">
                <a16:creationId xmlns:a16="http://schemas.microsoft.com/office/drawing/2014/main" id="{83DB88E5-F220-430B-BEC0-AED33406EAAD}"/>
              </a:ext>
            </a:extLst>
          </p:cNvPr>
          <p:cNvSpPr/>
          <p:nvPr/>
        </p:nvSpPr>
        <p:spPr>
          <a:xfrm>
            <a:off x="2555776" y="1188016"/>
            <a:ext cx="198281" cy="539182"/>
          </a:xfrm>
          <a:prstGeom prst="up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a:extLst>
              <a:ext uri="{FF2B5EF4-FFF2-40B4-BE49-F238E27FC236}">
                <a16:creationId xmlns:a16="http://schemas.microsoft.com/office/drawing/2014/main" id="{E6766610-01FC-4B04-AC28-F9EBF98370F7}"/>
              </a:ext>
            </a:extLst>
          </p:cNvPr>
          <p:cNvCxnSpPr>
            <a:cxnSpLocks/>
          </p:cNvCxnSpPr>
          <p:nvPr/>
        </p:nvCxnSpPr>
        <p:spPr>
          <a:xfrm>
            <a:off x="2754057" y="1448050"/>
            <a:ext cx="2999562"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9FA08795-C52E-4781-A7F6-66692ABA7E6E}"/>
              </a:ext>
            </a:extLst>
          </p:cNvPr>
          <p:cNvSpPr txBox="1"/>
          <p:nvPr/>
        </p:nvSpPr>
        <p:spPr>
          <a:xfrm>
            <a:off x="5753619" y="1263384"/>
            <a:ext cx="3361145" cy="369332"/>
          </a:xfrm>
          <a:prstGeom prst="rect">
            <a:avLst/>
          </a:prstGeom>
          <a:solidFill>
            <a:srgbClr val="FFFF00"/>
          </a:solidFill>
          <a:ln>
            <a:solidFill>
              <a:schemeClr val="tx1"/>
            </a:solidFill>
          </a:ln>
        </p:spPr>
        <p:txBody>
          <a:bodyPr wrap="square">
            <a:spAutoFit/>
          </a:bodyPr>
          <a:lstStyle/>
          <a:p>
            <a:r>
              <a:rPr lang="ja-JP" altLang="en-US" dirty="0">
                <a:latin typeface="HGP明朝E" pitchFamily="18" charset="-128"/>
                <a:ea typeface="HGP明朝E" pitchFamily="18" charset="-128"/>
              </a:rPr>
              <a:t>いつ始めるか？誰が始めるか？</a:t>
            </a:r>
            <a:endParaRPr lang="en-US" altLang="ja-JP" dirty="0">
              <a:latin typeface="HGP明朝E" pitchFamily="18" charset="-128"/>
              <a:ea typeface="HGP明朝E" pitchFamily="18" charset="-128"/>
            </a:endParaRPr>
          </a:p>
        </p:txBody>
      </p:sp>
      <p:cxnSp>
        <p:nvCxnSpPr>
          <p:cNvPr id="35" name="直線矢印コネクタ 34">
            <a:extLst>
              <a:ext uri="{FF2B5EF4-FFF2-40B4-BE49-F238E27FC236}">
                <a16:creationId xmlns:a16="http://schemas.microsoft.com/office/drawing/2014/main" id="{8DF1C894-881B-4829-9DC6-D0134AE0CEAD}"/>
              </a:ext>
            </a:extLst>
          </p:cNvPr>
          <p:cNvCxnSpPr>
            <a:cxnSpLocks/>
          </p:cNvCxnSpPr>
          <p:nvPr/>
        </p:nvCxnSpPr>
        <p:spPr>
          <a:xfrm flipV="1">
            <a:off x="3022998" y="4267052"/>
            <a:ext cx="2328810" cy="1001"/>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13" name="正方形/長方形 12">
            <a:extLst>
              <a:ext uri="{FF2B5EF4-FFF2-40B4-BE49-F238E27FC236}">
                <a16:creationId xmlns:a16="http://schemas.microsoft.com/office/drawing/2014/main" id="{6A912D40-AEE6-4D73-99B5-AF6703C5E230}"/>
              </a:ext>
            </a:extLst>
          </p:cNvPr>
          <p:cNvSpPr/>
          <p:nvPr/>
        </p:nvSpPr>
        <p:spPr>
          <a:xfrm>
            <a:off x="5379695" y="4034604"/>
            <a:ext cx="1210588"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sz="2000" dirty="0">
                <a:latin typeface="HGP明朝E" pitchFamily="18" charset="-128"/>
                <a:ea typeface="HGP明朝E" pitchFamily="18" charset="-128"/>
              </a:rPr>
              <a:t>価格変動</a:t>
            </a:r>
          </a:p>
        </p:txBody>
      </p:sp>
      <p:sp>
        <p:nvSpPr>
          <p:cNvPr id="41" name="矢印: 折線 40">
            <a:extLst>
              <a:ext uri="{FF2B5EF4-FFF2-40B4-BE49-F238E27FC236}">
                <a16:creationId xmlns:a16="http://schemas.microsoft.com/office/drawing/2014/main" id="{BD20010F-0C77-48EE-B0E8-D0DC67B6572C}"/>
              </a:ext>
            </a:extLst>
          </p:cNvPr>
          <p:cNvSpPr/>
          <p:nvPr/>
        </p:nvSpPr>
        <p:spPr>
          <a:xfrm>
            <a:off x="921800" y="3492405"/>
            <a:ext cx="2171026" cy="868680"/>
          </a:xfrm>
          <a:prstGeom prst="bentArrow">
            <a:avLst>
              <a:gd name="adj1" fmla="val 1135"/>
              <a:gd name="adj2" fmla="val 7409"/>
              <a:gd name="adj3" fmla="val 14786"/>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矢印: 折線 41">
            <a:extLst>
              <a:ext uri="{FF2B5EF4-FFF2-40B4-BE49-F238E27FC236}">
                <a16:creationId xmlns:a16="http://schemas.microsoft.com/office/drawing/2014/main" id="{3950D0F0-4A02-4A48-BF05-E0B750237920}"/>
              </a:ext>
            </a:extLst>
          </p:cNvPr>
          <p:cNvSpPr/>
          <p:nvPr/>
        </p:nvSpPr>
        <p:spPr>
          <a:xfrm rot="10800000" flipH="1">
            <a:off x="921800" y="4144753"/>
            <a:ext cx="515165" cy="1038915"/>
          </a:xfrm>
          <a:prstGeom prst="bentArrow">
            <a:avLst>
              <a:gd name="adj1" fmla="val 2928"/>
              <a:gd name="adj2" fmla="val 13684"/>
              <a:gd name="adj3" fmla="val 23308"/>
              <a:gd name="adj4" fmla="val 2761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0" name="テキスト ボックス 39">
            <a:extLst>
              <a:ext uri="{FF2B5EF4-FFF2-40B4-BE49-F238E27FC236}">
                <a16:creationId xmlns:a16="http://schemas.microsoft.com/office/drawing/2014/main" id="{FA247DCA-E84F-4352-BD77-60701E2DB7E2}"/>
              </a:ext>
            </a:extLst>
          </p:cNvPr>
          <p:cNvSpPr txBox="1"/>
          <p:nvPr/>
        </p:nvSpPr>
        <p:spPr>
          <a:xfrm>
            <a:off x="-43180" y="4036220"/>
            <a:ext cx="3066178" cy="461665"/>
          </a:xfrm>
          <a:prstGeom prst="rect">
            <a:avLst/>
          </a:prstGeom>
          <a:solidFill>
            <a:srgbClr val="66FFFF"/>
          </a:solidFill>
          <a:ln>
            <a:solidFill>
              <a:schemeClr val="tx1"/>
            </a:solidFill>
          </a:ln>
        </p:spPr>
        <p:txBody>
          <a:bodyPr wrap="square">
            <a:spAutoFit/>
          </a:bodyPr>
          <a:lstStyle/>
          <a:p>
            <a:pPr algn="ctr"/>
            <a:r>
              <a:rPr lang="en-US" altLang="ja-JP" sz="2400" b="1" i="0" dirty="0">
                <a:solidFill>
                  <a:srgbClr val="222222"/>
                </a:solidFill>
                <a:effectLst/>
                <a:latin typeface="HGP明朝E" panose="02020900000000000000" pitchFamily="18" charset="-128"/>
                <a:ea typeface="HGP明朝E" panose="02020900000000000000" pitchFamily="18" charset="-128"/>
              </a:rPr>
              <a:t>ESG</a:t>
            </a:r>
            <a:r>
              <a:rPr lang="ja-JP" altLang="en-US" sz="2400" b="1" i="0" dirty="0">
                <a:solidFill>
                  <a:srgbClr val="222222"/>
                </a:solidFill>
                <a:effectLst/>
                <a:latin typeface="HGP明朝E" panose="02020900000000000000" pitchFamily="18" charset="-128"/>
                <a:ea typeface="HGP明朝E" panose="02020900000000000000" pitchFamily="18" charset="-128"/>
              </a:rPr>
              <a:t>監視＝価格変動</a:t>
            </a:r>
            <a:endParaRPr lang="en-US" altLang="ja-JP" sz="2400" b="1" dirty="0">
              <a:solidFill>
                <a:srgbClr val="222222"/>
              </a:solidFill>
              <a:latin typeface="HGP明朝E" panose="02020900000000000000" pitchFamily="18" charset="-128"/>
              <a:ea typeface="HGP明朝E" panose="02020900000000000000" pitchFamily="18" charset="-128"/>
            </a:endParaRPr>
          </a:p>
        </p:txBody>
      </p:sp>
      <p:sp>
        <p:nvSpPr>
          <p:cNvPr id="22" name="正方形/長方形 21">
            <a:extLst>
              <a:ext uri="{FF2B5EF4-FFF2-40B4-BE49-F238E27FC236}">
                <a16:creationId xmlns:a16="http://schemas.microsoft.com/office/drawing/2014/main" id="{DCA847A7-FCB1-4C1E-A0C1-B0FB80AFA654}"/>
              </a:ext>
            </a:extLst>
          </p:cNvPr>
          <p:cNvSpPr/>
          <p:nvPr/>
        </p:nvSpPr>
        <p:spPr>
          <a:xfrm>
            <a:off x="7341686" y="6138256"/>
            <a:ext cx="1809769" cy="400110"/>
          </a:xfrm>
          <a:prstGeom prst="rect">
            <a:avLst/>
          </a:prstGeom>
          <a:solidFill>
            <a:schemeClr val="accent3">
              <a:lumMod val="40000"/>
              <a:lumOff val="60000"/>
            </a:schemeClr>
          </a:solidFill>
        </p:spPr>
        <p:txBody>
          <a:bodyPr wrap="square">
            <a:spAutoFit/>
          </a:bodyPr>
          <a:lstStyle/>
          <a:p>
            <a:pPr algn="ctr"/>
            <a:r>
              <a:rPr lang="ja-JP" altLang="en-US" sz="2000" dirty="0">
                <a:latin typeface="HGP明朝E" pitchFamily="18" charset="-128"/>
                <a:ea typeface="HGP明朝E" pitchFamily="18" charset="-128"/>
              </a:rPr>
              <a:t>総合環境指数</a:t>
            </a:r>
            <a:endParaRPr lang="en-US" altLang="ja-JP" sz="2000" dirty="0">
              <a:latin typeface="HGP明朝E" pitchFamily="18" charset="-128"/>
              <a:ea typeface="HGP明朝E" pitchFamily="18" charset="-128"/>
            </a:endParaRPr>
          </a:p>
        </p:txBody>
      </p:sp>
      <p:sp>
        <p:nvSpPr>
          <p:cNvPr id="25" name="正方形/長方形 24">
            <a:extLst>
              <a:ext uri="{FF2B5EF4-FFF2-40B4-BE49-F238E27FC236}">
                <a16:creationId xmlns:a16="http://schemas.microsoft.com/office/drawing/2014/main" id="{E1E14EB2-583A-4F8B-86CC-846D886C1C5C}"/>
              </a:ext>
            </a:extLst>
          </p:cNvPr>
          <p:cNvSpPr/>
          <p:nvPr/>
        </p:nvSpPr>
        <p:spPr>
          <a:xfrm>
            <a:off x="-9923" y="6138256"/>
            <a:ext cx="1210588" cy="400110"/>
          </a:xfrm>
          <a:prstGeom prst="rect">
            <a:avLst/>
          </a:prstGeom>
          <a:solidFill>
            <a:schemeClr val="accent6">
              <a:lumMod val="40000"/>
              <a:lumOff val="60000"/>
            </a:schemeClr>
          </a:solidFill>
        </p:spPr>
        <p:txBody>
          <a:bodyPr wrap="none">
            <a:spAutoFit/>
          </a:bodyPr>
          <a:lstStyle/>
          <a:p>
            <a:r>
              <a:rPr lang="ja-JP" altLang="en-US" sz="2000" dirty="0">
                <a:latin typeface="HGP明朝E" pitchFamily="18" charset="-128"/>
                <a:ea typeface="HGP明朝E" pitchFamily="18" charset="-128"/>
              </a:rPr>
              <a:t>自然災害</a:t>
            </a:r>
            <a:endParaRPr lang="en-US" altLang="ja-JP" sz="2000" dirty="0">
              <a:latin typeface="HGP明朝E" pitchFamily="18" charset="-128"/>
              <a:ea typeface="HGP明朝E" pitchFamily="18" charset="-128"/>
            </a:endParaRPr>
          </a:p>
        </p:txBody>
      </p:sp>
      <p:sp>
        <p:nvSpPr>
          <p:cNvPr id="27" name="正方形/長方形 26">
            <a:extLst>
              <a:ext uri="{FF2B5EF4-FFF2-40B4-BE49-F238E27FC236}">
                <a16:creationId xmlns:a16="http://schemas.microsoft.com/office/drawing/2014/main" id="{4E14F54B-FF87-4BEB-A64F-79805DDE3BF4}"/>
              </a:ext>
            </a:extLst>
          </p:cNvPr>
          <p:cNvSpPr/>
          <p:nvPr/>
        </p:nvSpPr>
        <p:spPr>
          <a:xfrm>
            <a:off x="5580112" y="6138256"/>
            <a:ext cx="1210588" cy="400110"/>
          </a:xfrm>
          <a:prstGeom prst="rect">
            <a:avLst/>
          </a:prstGeom>
          <a:solidFill>
            <a:schemeClr val="accent5">
              <a:lumMod val="20000"/>
              <a:lumOff val="80000"/>
            </a:schemeClr>
          </a:solidFill>
        </p:spPr>
        <p:txBody>
          <a:bodyPr wrap="none">
            <a:spAutoFit/>
          </a:bodyPr>
          <a:lstStyle/>
          <a:p>
            <a:r>
              <a:rPr lang="ja-JP" altLang="en-US" sz="2000" dirty="0">
                <a:latin typeface="HGP明朝E" pitchFamily="18" charset="-128"/>
                <a:ea typeface="HGP明朝E" pitchFamily="18" charset="-128"/>
              </a:rPr>
              <a:t>雨水水質</a:t>
            </a:r>
            <a:endParaRPr lang="en-US" altLang="ja-JP" sz="2000" dirty="0">
              <a:latin typeface="HGP明朝E" pitchFamily="18" charset="-128"/>
              <a:ea typeface="HGP明朝E" pitchFamily="18" charset="-128"/>
            </a:endParaRPr>
          </a:p>
        </p:txBody>
      </p:sp>
      <p:sp>
        <p:nvSpPr>
          <p:cNvPr id="28" name="正方形/長方形 27">
            <a:extLst>
              <a:ext uri="{FF2B5EF4-FFF2-40B4-BE49-F238E27FC236}">
                <a16:creationId xmlns:a16="http://schemas.microsoft.com/office/drawing/2014/main" id="{EFDCC2F3-5EF1-41BA-AC98-15AB22A29E33}"/>
              </a:ext>
            </a:extLst>
          </p:cNvPr>
          <p:cNvSpPr/>
          <p:nvPr/>
        </p:nvSpPr>
        <p:spPr>
          <a:xfrm>
            <a:off x="3408434" y="6138256"/>
            <a:ext cx="1690807" cy="400110"/>
          </a:xfrm>
          <a:prstGeom prst="rect">
            <a:avLst/>
          </a:prstGeom>
          <a:solidFill>
            <a:schemeClr val="accent2">
              <a:lumMod val="20000"/>
              <a:lumOff val="80000"/>
            </a:schemeClr>
          </a:solidFill>
        </p:spPr>
        <p:txBody>
          <a:bodyPr wrap="square">
            <a:spAutoFit/>
          </a:bodyPr>
          <a:lstStyle/>
          <a:p>
            <a:r>
              <a:rPr lang="ja-JP" altLang="en-US" sz="2000" dirty="0">
                <a:latin typeface="HGP明朝E" pitchFamily="18" charset="-128"/>
                <a:ea typeface="HGP明朝E" pitchFamily="18" charset="-128"/>
              </a:rPr>
              <a:t>温室効果ガス</a:t>
            </a:r>
            <a:endParaRPr lang="en-US" altLang="ja-JP" sz="2000" dirty="0">
              <a:latin typeface="HGP明朝E" pitchFamily="18" charset="-128"/>
              <a:ea typeface="HGP明朝E" pitchFamily="18" charset="-128"/>
            </a:endParaRPr>
          </a:p>
        </p:txBody>
      </p:sp>
      <p:sp>
        <p:nvSpPr>
          <p:cNvPr id="30" name="正方形/長方形 29">
            <a:extLst>
              <a:ext uri="{FF2B5EF4-FFF2-40B4-BE49-F238E27FC236}">
                <a16:creationId xmlns:a16="http://schemas.microsoft.com/office/drawing/2014/main" id="{D4432396-8827-4134-8527-2936AD228B4B}"/>
              </a:ext>
            </a:extLst>
          </p:cNvPr>
          <p:cNvSpPr/>
          <p:nvPr/>
        </p:nvSpPr>
        <p:spPr>
          <a:xfrm>
            <a:off x="1724092" y="6138256"/>
            <a:ext cx="1210588" cy="400110"/>
          </a:xfrm>
          <a:prstGeom prst="rect">
            <a:avLst/>
          </a:prstGeom>
          <a:solidFill>
            <a:schemeClr val="accent6">
              <a:lumMod val="40000"/>
              <a:lumOff val="60000"/>
            </a:schemeClr>
          </a:solidFill>
        </p:spPr>
        <p:txBody>
          <a:bodyPr wrap="none">
            <a:spAutoFit/>
          </a:bodyPr>
          <a:lstStyle/>
          <a:p>
            <a:r>
              <a:rPr lang="ja-JP" altLang="en-US" sz="2000" dirty="0">
                <a:latin typeface="HGP明朝E" pitchFamily="18" charset="-128"/>
                <a:ea typeface="HGP明朝E" pitchFamily="18" charset="-128"/>
              </a:rPr>
              <a:t>大気汚染</a:t>
            </a:r>
            <a:endParaRPr lang="en-US" altLang="ja-JP" sz="2000" dirty="0">
              <a:latin typeface="HGP明朝E" pitchFamily="18" charset="-128"/>
              <a:ea typeface="HGP明朝E" pitchFamily="18" charset="-128"/>
            </a:endParaRPr>
          </a:p>
        </p:txBody>
      </p:sp>
      <p:sp>
        <p:nvSpPr>
          <p:cNvPr id="2" name="右中かっこ 1">
            <a:extLst>
              <a:ext uri="{FF2B5EF4-FFF2-40B4-BE49-F238E27FC236}">
                <a16:creationId xmlns:a16="http://schemas.microsoft.com/office/drawing/2014/main" id="{1FBBCAA8-BDA9-48FB-AE75-EE12F6ECFFB3}"/>
              </a:ext>
            </a:extLst>
          </p:cNvPr>
          <p:cNvSpPr/>
          <p:nvPr/>
        </p:nvSpPr>
        <p:spPr>
          <a:xfrm rot="16200000">
            <a:off x="4117961" y="2023296"/>
            <a:ext cx="836073" cy="7416822"/>
          </a:xfrm>
          <a:prstGeom prst="rightBrace">
            <a:avLst>
              <a:gd name="adj1" fmla="val 0"/>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B93CD4F-D11B-47F3-83DB-C66C00A7C488}"/>
              </a:ext>
            </a:extLst>
          </p:cNvPr>
          <p:cNvSpPr/>
          <p:nvPr/>
        </p:nvSpPr>
        <p:spPr>
          <a:xfrm>
            <a:off x="1436965" y="4966232"/>
            <a:ext cx="6015355"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ja-JP" altLang="en-US" sz="2000" dirty="0">
                <a:latin typeface="HGP明朝E" pitchFamily="18" charset="-128"/>
                <a:ea typeface="HGP明朝E" pitchFamily="18" charset="-128"/>
              </a:rPr>
              <a:t>バラスト水</a:t>
            </a:r>
            <a:r>
              <a:rPr lang="en-US" altLang="ja-JP" sz="2000" dirty="0">
                <a:latin typeface="HGP明朝E" pitchFamily="18" charset="-128"/>
                <a:ea typeface="HGP明朝E" pitchFamily="18" charset="-128"/>
              </a:rPr>
              <a:t>【</a:t>
            </a:r>
            <a:r>
              <a:rPr lang="ja-JP" altLang="en-US" sz="2000" dirty="0">
                <a:latin typeface="HGP明朝E" pitchFamily="18" charset="-128"/>
                <a:ea typeface="HGP明朝E" pitchFamily="18" charset="-128"/>
              </a:rPr>
              <a:t>雨水</a:t>
            </a:r>
            <a:r>
              <a:rPr lang="en-US" altLang="ja-JP" sz="2000" dirty="0">
                <a:latin typeface="HGP明朝E" pitchFamily="18" charset="-128"/>
                <a:ea typeface="HGP明朝E" pitchFamily="18" charset="-128"/>
              </a:rPr>
              <a:t>】</a:t>
            </a:r>
            <a:r>
              <a:rPr lang="ja-JP" altLang="en-US" sz="2000" dirty="0">
                <a:latin typeface="HGP明朝E" pitchFamily="18" charset="-128"/>
                <a:ea typeface="HGP明朝E" pitchFamily="18" charset="-128"/>
              </a:rPr>
              <a:t>価格＝環境指数市場と連動化</a:t>
            </a:r>
          </a:p>
        </p:txBody>
      </p:sp>
      <p:sp>
        <p:nvSpPr>
          <p:cNvPr id="31" name="スライド番号プレースホルダ 3">
            <a:extLst>
              <a:ext uri="{FF2B5EF4-FFF2-40B4-BE49-F238E27FC236}">
                <a16:creationId xmlns:a16="http://schemas.microsoft.com/office/drawing/2014/main" id="{08771583-6F6A-431F-B2AD-4FABD1C36CAB}"/>
              </a:ext>
            </a:extLst>
          </p:cNvPr>
          <p:cNvSpPr>
            <a:spLocks noGrp="1"/>
          </p:cNvSpPr>
          <p:nvPr>
            <p:ph type="sldNum" sz="quarter" idx="12"/>
          </p:nvPr>
        </p:nvSpPr>
        <p:spPr>
          <a:xfrm>
            <a:off x="7017855" y="-18033"/>
            <a:ext cx="2133600" cy="365125"/>
          </a:xfrm>
        </p:spPr>
        <p:txBody>
          <a:bodyPr/>
          <a:lstStyle/>
          <a:p>
            <a:fld id="{53D3CFFE-AE73-46FC-BD80-2A3592ABDD3C}" type="slidenum">
              <a:rPr kumimoji="1" lang="ja-JP" altLang="en-US" smtClean="0">
                <a:solidFill>
                  <a:schemeClr val="tx1"/>
                </a:solidFill>
                <a:latin typeface="HGP明朝E" pitchFamily="18" charset="-128"/>
                <a:ea typeface="HGP明朝E" pitchFamily="18" charset="-128"/>
              </a:rPr>
              <a:pPr/>
              <a:t>2</a:t>
            </a:fld>
            <a:endParaRPr kumimoji="1" lang="ja-JP" altLang="en-US" dirty="0">
              <a:solidFill>
                <a:schemeClr val="tx1"/>
              </a:solidFill>
              <a:latin typeface="HGP明朝E" pitchFamily="18" charset="-128"/>
              <a:ea typeface="HGP明朝E" pitchFamily="18" charset="-128"/>
            </a:endParaRPr>
          </a:p>
        </p:txBody>
      </p:sp>
    </p:spTree>
    <p:extLst>
      <p:ext uri="{BB962C8B-B14F-4D97-AF65-F5344CB8AC3E}">
        <p14:creationId xmlns:p14="http://schemas.microsoft.com/office/powerpoint/2010/main" val="212838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線矢印コネクタ 41">
            <a:extLst>
              <a:ext uri="{FF2B5EF4-FFF2-40B4-BE49-F238E27FC236}">
                <a16:creationId xmlns:a16="http://schemas.microsoft.com/office/drawing/2014/main" id="{5C36D407-F231-4D34-95A5-82CB22A31266}"/>
              </a:ext>
            </a:extLst>
          </p:cNvPr>
          <p:cNvCxnSpPr>
            <a:cxnSpLocks/>
            <a:stCxn id="38" idx="1"/>
          </p:cNvCxnSpPr>
          <p:nvPr/>
        </p:nvCxnSpPr>
        <p:spPr>
          <a:xfrm flipH="1">
            <a:off x="3442702" y="1687521"/>
            <a:ext cx="3035164" cy="7121"/>
          </a:xfrm>
          <a:prstGeom prst="straightConnector1">
            <a:avLst/>
          </a:prstGeom>
          <a:ln w="5715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95BA0633-E919-41C7-85D5-EFCF7A8599AF}"/>
              </a:ext>
            </a:extLst>
          </p:cNvPr>
          <p:cNvCxnSpPr>
            <a:cxnSpLocks/>
          </p:cNvCxnSpPr>
          <p:nvPr/>
        </p:nvCxnSpPr>
        <p:spPr>
          <a:xfrm flipH="1" flipV="1">
            <a:off x="5550756" y="5699022"/>
            <a:ext cx="896655" cy="13008"/>
          </a:xfrm>
          <a:prstGeom prst="straightConnector1">
            <a:avLst/>
          </a:prstGeom>
          <a:ln w="5715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ED40CEDE-E93A-4F39-B550-046E0730A8D7}"/>
              </a:ext>
            </a:extLst>
          </p:cNvPr>
          <p:cNvCxnSpPr>
            <a:cxnSpLocks/>
          </p:cNvCxnSpPr>
          <p:nvPr/>
        </p:nvCxnSpPr>
        <p:spPr>
          <a:xfrm flipV="1">
            <a:off x="1113376" y="6180328"/>
            <a:ext cx="0" cy="63769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CD66A78D-6DC3-46B5-B9DE-014F54119676}"/>
              </a:ext>
            </a:extLst>
          </p:cNvPr>
          <p:cNvCxnSpPr>
            <a:cxnSpLocks/>
          </p:cNvCxnSpPr>
          <p:nvPr/>
        </p:nvCxnSpPr>
        <p:spPr>
          <a:xfrm flipV="1">
            <a:off x="4567735" y="5762731"/>
            <a:ext cx="0" cy="706687"/>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B340000-78D3-438D-9055-933D0EEDF02C}"/>
              </a:ext>
            </a:extLst>
          </p:cNvPr>
          <p:cNvCxnSpPr>
            <a:cxnSpLocks/>
          </p:cNvCxnSpPr>
          <p:nvPr/>
        </p:nvCxnSpPr>
        <p:spPr>
          <a:xfrm flipH="1">
            <a:off x="2308044" y="4565542"/>
            <a:ext cx="4129498" cy="706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F1038791-6206-4660-99DD-920A5D9EEF1C}"/>
              </a:ext>
            </a:extLst>
          </p:cNvPr>
          <p:cNvCxnSpPr>
            <a:cxnSpLocks/>
          </p:cNvCxnSpPr>
          <p:nvPr/>
        </p:nvCxnSpPr>
        <p:spPr>
          <a:xfrm flipH="1">
            <a:off x="4852492" y="3933343"/>
            <a:ext cx="1597476" cy="1"/>
          </a:xfrm>
          <a:prstGeom prst="straightConnector1">
            <a:avLst/>
          </a:prstGeom>
          <a:ln w="5715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CA42D0A8-86DB-451E-9924-8405CA4505AC}"/>
              </a:ext>
            </a:extLst>
          </p:cNvPr>
          <p:cNvCxnSpPr>
            <a:cxnSpLocks/>
          </p:cNvCxnSpPr>
          <p:nvPr/>
        </p:nvCxnSpPr>
        <p:spPr>
          <a:xfrm flipH="1">
            <a:off x="1812733" y="2754548"/>
            <a:ext cx="1597476" cy="1"/>
          </a:xfrm>
          <a:prstGeom prst="straightConnector1">
            <a:avLst/>
          </a:prstGeom>
          <a:ln w="57150">
            <a:solidFill>
              <a:schemeClr val="accent3">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88899A60-9395-480C-9BB9-03C04AB6BE23}"/>
              </a:ext>
            </a:extLst>
          </p:cNvPr>
          <p:cNvCxnSpPr>
            <a:cxnSpLocks/>
          </p:cNvCxnSpPr>
          <p:nvPr/>
        </p:nvCxnSpPr>
        <p:spPr>
          <a:xfrm flipH="1">
            <a:off x="5650228" y="2748439"/>
            <a:ext cx="1480125" cy="0"/>
          </a:xfrm>
          <a:prstGeom prst="straightConnector1">
            <a:avLst/>
          </a:prstGeom>
          <a:ln w="5715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6E320154-98DF-47C5-8F58-7A5290DB4E67}"/>
              </a:ext>
            </a:extLst>
          </p:cNvPr>
          <p:cNvCxnSpPr>
            <a:cxnSpLocks/>
            <a:endCxn id="37" idx="3"/>
          </p:cNvCxnSpPr>
          <p:nvPr/>
        </p:nvCxnSpPr>
        <p:spPr>
          <a:xfrm flipH="1" flipV="1">
            <a:off x="2347368" y="1687521"/>
            <a:ext cx="2974061" cy="6651"/>
          </a:xfrm>
          <a:prstGeom prst="straightConnector1">
            <a:avLst/>
          </a:prstGeom>
          <a:ln w="57150">
            <a:solidFill>
              <a:schemeClr val="accent3">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4DFE8B27-CE29-4B24-8360-3C62BE915467}"/>
              </a:ext>
            </a:extLst>
          </p:cNvPr>
          <p:cNvCxnSpPr>
            <a:cxnSpLocks/>
          </p:cNvCxnSpPr>
          <p:nvPr/>
        </p:nvCxnSpPr>
        <p:spPr>
          <a:xfrm flipH="1" flipV="1">
            <a:off x="4545361" y="204732"/>
            <a:ext cx="54" cy="2261726"/>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FA7ECCA8-12BC-4996-B91F-57ADD4DC6F85}"/>
              </a:ext>
            </a:extLst>
          </p:cNvPr>
          <p:cNvCxnSpPr>
            <a:cxnSpLocks/>
          </p:cNvCxnSpPr>
          <p:nvPr/>
        </p:nvCxnSpPr>
        <p:spPr>
          <a:xfrm flipH="1" flipV="1">
            <a:off x="2308044" y="5686014"/>
            <a:ext cx="896655" cy="13008"/>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スライド番号プレースホルダ 3"/>
          <p:cNvSpPr>
            <a:spLocks noGrp="1"/>
          </p:cNvSpPr>
          <p:nvPr>
            <p:ph type="sldNum" sz="quarter" idx="12"/>
          </p:nvPr>
        </p:nvSpPr>
        <p:spPr>
          <a:xfrm>
            <a:off x="7013412" y="6522787"/>
            <a:ext cx="2133600" cy="365125"/>
          </a:xfrm>
        </p:spPr>
        <p:txBody>
          <a:bodyPr/>
          <a:lstStyle/>
          <a:p>
            <a:fld id="{53D3CFFE-AE73-46FC-BD80-2A3592ABDD3C}" type="slidenum">
              <a:rPr kumimoji="1" lang="ja-JP" altLang="en-US" smtClean="0">
                <a:solidFill>
                  <a:schemeClr val="tx1"/>
                </a:solidFill>
                <a:latin typeface="HGP明朝E" pitchFamily="18" charset="-128"/>
                <a:ea typeface="HGP明朝E" pitchFamily="18" charset="-128"/>
              </a:rPr>
              <a:pPr/>
              <a:t>3</a:t>
            </a:fld>
            <a:endParaRPr kumimoji="1" lang="ja-JP" altLang="en-US" dirty="0">
              <a:solidFill>
                <a:schemeClr val="tx1"/>
              </a:solidFill>
              <a:latin typeface="HGP明朝E" pitchFamily="18" charset="-128"/>
              <a:ea typeface="HGP明朝E" pitchFamily="18" charset="-128"/>
            </a:endParaRPr>
          </a:p>
        </p:txBody>
      </p:sp>
      <p:grpSp>
        <p:nvGrpSpPr>
          <p:cNvPr id="22" name="グループ化 21"/>
          <p:cNvGrpSpPr/>
          <p:nvPr/>
        </p:nvGrpSpPr>
        <p:grpSpPr>
          <a:xfrm>
            <a:off x="-12589" y="-8371"/>
            <a:ext cx="9165443" cy="6169058"/>
            <a:chOff x="104042" y="369048"/>
            <a:chExt cx="9165443" cy="6169058"/>
          </a:xfrm>
        </p:grpSpPr>
        <p:cxnSp>
          <p:nvCxnSpPr>
            <p:cNvPr id="33" name="直線矢印コネクタ 32"/>
            <p:cNvCxnSpPr>
              <a:cxnSpLocks/>
            </p:cNvCxnSpPr>
            <p:nvPr/>
          </p:nvCxnSpPr>
          <p:spPr>
            <a:xfrm flipV="1">
              <a:off x="7920818" y="1934211"/>
              <a:ext cx="0" cy="909666"/>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104042" y="369048"/>
              <a:ext cx="9165443" cy="6169058"/>
              <a:chOff x="104042" y="369048"/>
              <a:chExt cx="9165443" cy="6169058"/>
            </a:xfrm>
          </p:grpSpPr>
          <p:cxnSp>
            <p:nvCxnSpPr>
              <p:cNvPr id="41" name="直線矢印コネクタ 40">
                <a:extLst>
                  <a:ext uri="{FF2B5EF4-FFF2-40B4-BE49-F238E27FC236}">
                    <a16:creationId xmlns:a16="http://schemas.microsoft.com/office/drawing/2014/main" id="{6F61C4B6-23CA-4DC7-9695-2E623FF9174D}"/>
                  </a:ext>
                </a:extLst>
              </p:cNvPr>
              <p:cNvCxnSpPr>
                <a:cxnSpLocks/>
              </p:cNvCxnSpPr>
              <p:nvPr/>
            </p:nvCxnSpPr>
            <p:spPr>
              <a:xfrm flipV="1">
                <a:off x="4677525" y="3087986"/>
                <a:ext cx="11106" cy="908641"/>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cxnSpLocks/>
              </p:cNvCxnSpPr>
              <p:nvPr/>
            </p:nvCxnSpPr>
            <p:spPr>
              <a:xfrm flipV="1">
                <a:off x="4680102" y="4137059"/>
                <a:ext cx="8529" cy="1596374"/>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cxnSpLocks/>
              </p:cNvCxnSpPr>
              <p:nvPr/>
            </p:nvCxnSpPr>
            <p:spPr>
              <a:xfrm flipV="1">
                <a:off x="1053061" y="2295685"/>
                <a:ext cx="0" cy="533764"/>
              </a:xfrm>
              <a:prstGeom prst="straightConnector1">
                <a:avLst/>
              </a:prstGeom>
              <a:ln w="57150">
                <a:solidFill>
                  <a:schemeClr val="accent3">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17854" y="369048"/>
                <a:ext cx="9142574"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ja-JP" altLang="en-US" dirty="0">
                    <a:latin typeface="HGP明朝E" pitchFamily="18" charset="-128"/>
                    <a:ea typeface="HGP明朝E" pitchFamily="18" charset="-128"/>
                  </a:rPr>
                  <a:t>世界共通自然の恵み雨水をバラスト水利用する事で合理的に課題を解決する</a:t>
                </a:r>
                <a:endParaRPr lang="ja-JP" altLang="en-US" dirty="0"/>
              </a:p>
            </p:txBody>
          </p:sp>
          <p:sp>
            <p:nvSpPr>
              <p:cNvPr id="11" name="正方形/長方形 10"/>
              <p:cNvSpPr/>
              <p:nvPr/>
            </p:nvSpPr>
            <p:spPr>
              <a:xfrm>
                <a:off x="6558233" y="4002181"/>
                <a:ext cx="2702398"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dirty="0">
                    <a:latin typeface="HGP明朝E" pitchFamily="18" charset="-128"/>
                    <a:ea typeface="HGP明朝E" pitchFamily="18" charset="-128"/>
                  </a:rPr>
                  <a:t>バラスト水による海洋生物の移動等の問題の解決</a:t>
                </a:r>
              </a:p>
            </p:txBody>
          </p:sp>
          <p:sp>
            <p:nvSpPr>
              <p:cNvPr id="12" name="正方形/長方形 11"/>
              <p:cNvSpPr/>
              <p:nvPr/>
            </p:nvSpPr>
            <p:spPr>
              <a:xfrm>
                <a:off x="3491670" y="2829449"/>
                <a:ext cx="2295999" cy="646331"/>
              </a:xfrm>
              <a:prstGeom prst="rect">
                <a:avLst/>
              </a:prstGeom>
              <a:solidFill>
                <a:srgbClr val="0000FF"/>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dirty="0">
                    <a:solidFill>
                      <a:schemeClr val="bg1"/>
                    </a:solidFill>
                    <a:latin typeface="HGP明朝E" pitchFamily="18" charset="-128"/>
                    <a:ea typeface="HGP明朝E" pitchFamily="18" charset="-128"/>
                  </a:rPr>
                  <a:t>分散型治水と雨水利用インフラの確立</a:t>
                </a:r>
              </a:p>
            </p:txBody>
          </p:sp>
          <p:sp>
            <p:nvSpPr>
              <p:cNvPr id="13" name="正方形/長方形 12"/>
              <p:cNvSpPr/>
              <p:nvPr/>
            </p:nvSpPr>
            <p:spPr>
              <a:xfrm>
                <a:off x="116631" y="3799710"/>
                <a:ext cx="2308044"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ja-JP" altLang="en-US" dirty="0">
                    <a:latin typeface="HGP明朝E" pitchFamily="18" charset="-128"/>
                    <a:ea typeface="HGP明朝E" pitchFamily="18" charset="-128"/>
                  </a:rPr>
                  <a:t>雨水環境指数市場</a:t>
                </a:r>
                <a:endParaRPr lang="en-US" altLang="ja-JP" dirty="0">
                  <a:latin typeface="HGP明朝E" pitchFamily="18" charset="-128"/>
                  <a:ea typeface="HGP明朝E" pitchFamily="18" charset="-128"/>
                </a:endParaRPr>
              </a:p>
              <a:p>
                <a:r>
                  <a:rPr lang="ja-JP" altLang="en-US" dirty="0">
                    <a:latin typeface="HGP明朝E" pitchFamily="18" charset="-128"/>
                    <a:ea typeface="HGP明朝E" pitchFamily="18" charset="-128"/>
                  </a:rPr>
                  <a:t>自然に優しい経済国輸送費負担軽減</a:t>
                </a:r>
                <a:endParaRPr lang="en-US" altLang="ja-JP" dirty="0">
                  <a:latin typeface="HGP明朝E" pitchFamily="18" charset="-128"/>
                  <a:ea typeface="HGP明朝E" pitchFamily="18" charset="-128"/>
                </a:endParaRPr>
              </a:p>
              <a:p>
                <a:r>
                  <a:rPr lang="ja-JP" altLang="en-US" dirty="0">
                    <a:latin typeface="HGP明朝E" pitchFamily="18" charset="-128"/>
                    <a:ea typeface="HGP明朝E" pitchFamily="18" charset="-128"/>
                  </a:rPr>
                  <a:t>負担を掛ける経済国</a:t>
                </a:r>
                <a:endParaRPr lang="en-US" altLang="ja-JP" dirty="0">
                  <a:latin typeface="HGP明朝E" pitchFamily="18" charset="-128"/>
                  <a:ea typeface="HGP明朝E" pitchFamily="18" charset="-128"/>
                </a:endParaRPr>
              </a:p>
              <a:p>
                <a:r>
                  <a:rPr lang="ja-JP" altLang="en-US" dirty="0">
                    <a:latin typeface="HGP明朝E" pitchFamily="18" charset="-128"/>
                    <a:ea typeface="HGP明朝E" pitchFamily="18" charset="-128"/>
                  </a:rPr>
                  <a:t>輸送費負担増加</a:t>
                </a:r>
              </a:p>
            </p:txBody>
          </p:sp>
          <p:sp>
            <p:nvSpPr>
              <p:cNvPr id="14" name="正方形/長方形 13"/>
              <p:cNvSpPr/>
              <p:nvPr/>
            </p:nvSpPr>
            <p:spPr>
              <a:xfrm>
                <a:off x="3321330" y="5740265"/>
                <a:ext cx="261586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dirty="0">
                    <a:latin typeface="HGP明朝E" pitchFamily="18" charset="-128"/>
                    <a:ea typeface="HGP明朝E" pitchFamily="18" charset="-128"/>
                  </a:rPr>
                  <a:t>地球環境の改善</a:t>
                </a:r>
                <a:endParaRPr lang="en-US" altLang="ja-JP" dirty="0">
                  <a:latin typeface="HGP明朝E" pitchFamily="18" charset="-128"/>
                  <a:ea typeface="HGP明朝E" pitchFamily="18" charset="-128"/>
                </a:endParaRPr>
              </a:p>
              <a:p>
                <a:r>
                  <a:rPr lang="ja-JP" altLang="en-US" dirty="0">
                    <a:latin typeface="HGP明朝E" pitchFamily="18" charset="-128"/>
                    <a:ea typeface="HGP明朝E" pitchFamily="18" charset="-128"/>
                  </a:rPr>
                  <a:t>雨水の流通ルートの確立</a:t>
                </a:r>
                <a:endParaRPr lang="en-US" altLang="ja-JP" dirty="0">
                  <a:latin typeface="HGP明朝E" pitchFamily="18" charset="-128"/>
                  <a:ea typeface="HGP明朝E" pitchFamily="18" charset="-128"/>
                </a:endParaRPr>
              </a:p>
            </p:txBody>
          </p:sp>
          <p:sp>
            <p:nvSpPr>
              <p:cNvPr id="15" name="正方形/長方形 14"/>
              <p:cNvSpPr/>
              <p:nvPr/>
            </p:nvSpPr>
            <p:spPr>
              <a:xfrm>
                <a:off x="104042" y="5614776"/>
                <a:ext cx="2320633"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ja-JP" altLang="en-US">
                    <a:latin typeface="HGP明朝E" pitchFamily="18" charset="-128"/>
                    <a:ea typeface="HGP明朝E" pitchFamily="18" charset="-128"/>
                  </a:rPr>
                  <a:t>雨水の備蓄、流通インフラ、管理、連動産業で新たな雇用の確保</a:t>
                </a:r>
                <a:endParaRPr lang="ja-JP" altLang="en-US" dirty="0"/>
              </a:p>
            </p:txBody>
          </p:sp>
          <p:sp>
            <p:nvSpPr>
              <p:cNvPr id="16" name="正方形/長方形 15"/>
              <p:cNvSpPr/>
              <p:nvPr/>
            </p:nvSpPr>
            <p:spPr>
              <a:xfrm>
                <a:off x="3491670" y="1738617"/>
                <a:ext cx="2275189"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ctr"/>
                <a:r>
                  <a:rPr lang="ja-JP" altLang="en-US" dirty="0">
                    <a:latin typeface="HGP明朝E" pitchFamily="18" charset="-128"/>
                    <a:ea typeface="HGP明朝E" pitchFamily="18" charset="-128"/>
                  </a:rPr>
                  <a:t>雨水の集排水路の</a:t>
                </a:r>
                <a:endParaRPr lang="en-US" altLang="ja-JP" dirty="0">
                  <a:latin typeface="HGP明朝E" pitchFamily="18" charset="-128"/>
                  <a:ea typeface="HGP明朝E" pitchFamily="18" charset="-128"/>
                </a:endParaRPr>
              </a:p>
              <a:p>
                <a:pPr marL="342900" indent="-342900" algn="ctr"/>
                <a:r>
                  <a:rPr lang="ja-JP" altLang="en-US" dirty="0">
                    <a:latin typeface="HGP明朝E" pitchFamily="18" charset="-128"/>
                    <a:ea typeface="HGP明朝E" pitchFamily="18" charset="-128"/>
                  </a:rPr>
                  <a:t>極細分別集水化</a:t>
                </a:r>
                <a:endParaRPr lang="ja-JP" altLang="en-US" dirty="0"/>
              </a:p>
            </p:txBody>
          </p:sp>
          <p:sp>
            <p:nvSpPr>
              <p:cNvPr id="19" name="正方形/長方形 18"/>
              <p:cNvSpPr/>
              <p:nvPr/>
            </p:nvSpPr>
            <p:spPr>
              <a:xfrm>
                <a:off x="126258" y="2830445"/>
                <a:ext cx="2302842"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dirty="0">
                    <a:latin typeface="HGP明朝E" pitchFamily="18" charset="-128"/>
                    <a:ea typeface="HGP明朝E" pitchFamily="18" charset="-128"/>
                  </a:rPr>
                  <a:t>雨水を綺麗に集排水</a:t>
                </a:r>
                <a:endParaRPr lang="en-US" altLang="ja-JP" dirty="0">
                  <a:latin typeface="HGP明朝E" pitchFamily="18" charset="-128"/>
                  <a:ea typeface="HGP明朝E" pitchFamily="18" charset="-128"/>
                </a:endParaRPr>
              </a:p>
              <a:p>
                <a:r>
                  <a:rPr lang="ja-JP" altLang="en-US" dirty="0">
                    <a:latin typeface="HGP明朝E" pitchFamily="18" charset="-128"/>
                    <a:ea typeface="HGP明朝E" pitchFamily="18" charset="-128"/>
                  </a:rPr>
                  <a:t>雨水利用の日常化</a:t>
                </a:r>
                <a:endParaRPr lang="en-US" altLang="ja-JP" dirty="0">
                  <a:latin typeface="HGP明朝E" pitchFamily="18" charset="-128"/>
                  <a:ea typeface="HGP明朝E" pitchFamily="18" charset="-128"/>
                </a:endParaRPr>
              </a:p>
            </p:txBody>
          </p:sp>
          <p:sp>
            <p:nvSpPr>
              <p:cNvPr id="20" name="正方形/長方形 19"/>
              <p:cNvSpPr/>
              <p:nvPr/>
            </p:nvSpPr>
            <p:spPr>
              <a:xfrm>
                <a:off x="6594497" y="2826291"/>
                <a:ext cx="2674988"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dirty="0">
                    <a:latin typeface="HGP明朝E" pitchFamily="18" charset="-128"/>
                    <a:ea typeface="HGP明朝E" pitchFamily="18" charset="-128"/>
                  </a:rPr>
                  <a:t>雨水の集排水路を本来の</a:t>
                </a:r>
                <a:endParaRPr lang="en-US" altLang="ja-JP" dirty="0">
                  <a:latin typeface="HGP明朝E" pitchFamily="18" charset="-128"/>
                  <a:ea typeface="HGP明朝E" pitchFamily="18" charset="-128"/>
                </a:endParaRPr>
              </a:p>
              <a:p>
                <a:r>
                  <a:rPr lang="ja-JP" altLang="en-US" dirty="0">
                    <a:latin typeface="HGP明朝E" pitchFamily="18" charset="-128"/>
                    <a:ea typeface="HGP明朝E" pitchFamily="18" charset="-128"/>
                  </a:rPr>
                  <a:t>雨水移動インフラに戻す</a:t>
                </a:r>
                <a:endParaRPr lang="en-US" altLang="ja-JP" dirty="0">
                  <a:latin typeface="HGP明朝E" pitchFamily="18" charset="-128"/>
                  <a:ea typeface="HGP明朝E" pitchFamily="18" charset="-128"/>
                </a:endParaRPr>
              </a:p>
            </p:txBody>
          </p:sp>
        </p:grpSp>
      </p:grpSp>
      <p:sp>
        <p:nvSpPr>
          <p:cNvPr id="30" name="テキスト ボックス 29">
            <a:extLst>
              <a:ext uri="{FF2B5EF4-FFF2-40B4-BE49-F238E27FC236}">
                <a16:creationId xmlns:a16="http://schemas.microsoft.com/office/drawing/2014/main" id="{ED2B6376-0545-474C-B782-A674070DF602}"/>
              </a:ext>
            </a:extLst>
          </p:cNvPr>
          <p:cNvSpPr txBox="1"/>
          <p:nvPr/>
        </p:nvSpPr>
        <p:spPr>
          <a:xfrm>
            <a:off x="3375039" y="4283711"/>
            <a:ext cx="2275189" cy="646331"/>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r>
              <a:rPr lang="ja-JP" altLang="en-US" sz="1800" dirty="0">
                <a:latin typeface="HGP明朝E" pitchFamily="18" charset="-128"/>
                <a:ea typeface="HGP明朝E" pitchFamily="18" charset="-128"/>
              </a:rPr>
              <a:t>雨水の国際資源価格</a:t>
            </a:r>
            <a:endParaRPr lang="en-US" altLang="ja-JP" sz="1800" dirty="0">
              <a:latin typeface="HGP明朝E" pitchFamily="18" charset="-128"/>
              <a:ea typeface="HGP明朝E" pitchFamily="18" charset="-128"/>
            </a:endParaRPr>
          </a:p>
          <a:p>
            <a:r>
              <a:rPr lang="ja-JP" altLang="en-US" dirty="0">
                <a:latin typeface="HGP明朝E" pitchFamily="18" charset="-128"/>
                <a:ea typeface="HGP明朝E" pitchFamily="18" charset="-128"/>
              </a:rPr>
              <a:t>水質、環境指数市場</a:t>
            </a:r>
            <a:endParaRPr lang="en-US" altLang="ja-JP" dirty="0">
              <a:latin typeface="HGP明朝E" pitchFamily="18" charset="-128"/>
              <a:ea typeface="HGP明朝E" pitchFamily="18" charset="-128"/>
            </a:endParaRPr>
          </a:p>
        </p:txBody>
      </p:sp>
      <p:sp>
        <p:nvSpPr>
          <p:cNvPr id="32" name="テキスト ボックス 31">
            <a:extLst>
              <a:ext uri="{FF2B5EF4-FFF2-40B4-BE49-F238E27FC236}">
                <a16:creationId xmlns:a16="http://schemas.microsoft.com/office/drawing/2014/main" id="{50AAEFE6-9B65-4979-ADD4-84C38FAA9A97}"/>
              </a:ext>
            </a:extLst>
          </p:cNvPr>
          <p:cNvSpPr txBox="1"/>
          <p:nvPr/>
        </p:nvSpPr>
        <p:spPr>
          <a:xfrm>
            <a:off x="0" y="6469418"/>
            <a:ext cx="9144000" cy="369332"/>
          </a:xfrm>
          <a:prstGeom prst="rect">
            <a:avLst/>
          </a:prstGeom>
          <a:solidFill>
            <a:schemeClr val="tx1"/>
          </a:solidFill>
          <a:ln>
            <a:solidFill>
              <a:schemeClr val="tx1"/>
            </a:solidFill>
          </a:ln>
        </p:spPr>
        <p:txBody>
          <a:bodyPr wrap="square">
            <a:spAutoFit/>
          </a:bodyPr>
          <a:lstStyle/>
          <a:p>
            <a:pPr algn="ctr"/>
            <a:r>
              <a:rPr lang="ja-JP" altLang="en-US" sz="1800" dirty="0">
                <a:solidFill>
                  <a:schemeClr val="bg1"/>
                </a:solidFill>
                <a:latin typeface="HGP明朝E" pitchFamily="18" charset="-128"/>
                <a:ea typeface="HGP明朝E" pitchFamily="18" charset="-128"/>
              </a:rPr>
              <a:t>太陽光発電と雨水で水素エネルギー精製プラント⇒クリーンエネルギーの備蓄</a:t>
            </a:r>
            <a:endParaRPr lang="en-US" altLang="ja-JP" sz="1800" dirty="0">
              <a:solidFill>
                <a:schemeClr val="bg1"/>
              </a:solidFill>
              <a:latin typeface="HGP明朝E" pitchFamily="18" charset="-128"/>
              <a:ea typeface="HGP明朝E" pitchFamily="18" charset="-128"/>
            </a:endParaRPr>
          </a:p>
        </p:txBody>
      </p:sp>
      <p:sp>
        <p:nvSpPr>
          <p:cNvPr id="37" name="テキスト ボックス 36">
            <a:extLst>
              <a:ext uri="{FF2B5EF4-FFF2-40B4-BE49-F238E27FC236}">
                <a16:creationId xmlns:a16="http://schemas.microsoft.com/office/drawing/2014/main" id="{EA375A0A-AD77-4B80-A7A4-65F2296557C1}"/>
              </a:ext>
            </a:extLst>
          </p:cNvPr>
          <p:cNvSpPr txBox="1"/>
          <p:nvPr/>
        </p:nvSpPr>
        <p:spPr>
          <a:xfrm>
            <a:off x="9627" y="1364355"/>
            <a:ext cx="2337741"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1800" dirty="0">
                <a:latin typeface="HGP明朝E" pitchFamily="18" charset="-128"/>
                <a:ea typeface="HGP明朝E" pitchFamily="18" charset="-128"/>
              </a:rPr>
              <a:t>蚊の</a:t>
            </a:r>
            <a:r>
              <a:rPr lang="ja-JP" altLang="en-US" dirty="0">
                <a:latin typeface="HGP明朝E" pitchFamily="18" charset="-128"/>
                <a:ea typeface="HGP明朝E" pitchFamily="18" charset="-128"/>
              </a:rPr>
              <a:t>出入り不可能</a:t>
            </a:r>
            <a:endParaRPr lang="en-US" altLang="ja-JP" dirty="0">
              <a:latin typeface="HGP明朝E" pitchFamily="18" charset="-128"/>
              <a:ea typeface="HGP明朝E" pitchFamily="18" charset="-128"/>
            </a:endParaRPr>
          </a:p>
          <a:p>
            <a:r>
              <a:rPr lang="ja-JP" altLang="en-US" sz="1800" dirty="0">
                <a:latin typeface="HGP明朝E" pitchFamily="18" charset="-128"/>
                <a:ea typeface="HGP明朝E" pitchFamily="18" charset="-128"/>
              </a:rPr>
              <a:t>繁殖出来ず</a:t>
            </a:r>
            <a:r>
              <a:rPr lang="ja-JP" altLang="en-US" dirty="0">
                <a:latin typeface="HGP明朝E" pitchFamily="18" charset="-128"/>
                <a:ea typeface="HGP明朝E" pitchFamily="18" charset="-128"/>
              </a:rPr>
              <a:t>薬剤不要</a:t>
            </a:r>
            <a:endParaRPr lang="ja-JP" altLang="en-US" dirty="0"/>
          </a:p>
        </p:txBody>
      </p:sp>
      <p:sp>
        <p:nvSpPr>
          <p:cNvPr id="38" name="テキスト ボックス 37">
            <a:extLst>
              <a:ext uri="{FF2B5EF4-FFF2-40B4-BE49-F238E27FC236}">
                <a16:creationId xmlns:a16="http://schemas.microsoft.com/office/drawing/2014/main" id="{F45C60A7-C5FF-4617-A219-07842650CD0B}"/>
              </a:ext>
            </a:extLst>
          </p:cNvPr>
          <p:cNvSpPr txBox="1"/>
          <p:nvPr/>
        </p:nvSpPr>
        <p:spPr>
          <a:xfrm>
            <a:off x="6477866" y="1364355"/>
            <a:ext cx="2666134"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sz="1800" dirty="0">
                <a:latin typeface="HGP明朝E" pitchFamily="18" charset="-128"/>
                <a:ea typeface="HGP明朝E" pitchFamily="18" charset="-128"/>
              </a:rPr>
              <a:t>ゴミの堆積が無くなり雨水の集排水路の安定化</a:t>
            </a:r>
            <a:endParaRPr lang="ja-JP" altLang="en-US" dirty="0"/>
          </a:p>
        </p:txBody>
      </p:sp>
      <p:sp>
        <p:nvSpPr>
          <p:cNvPr id="39" name="正方形/長方形 38">
            <a:extLst>
              <a:ext uri="{FF2B5EF4-FFF2-40B4-BE49-F238E27FC236}">
                <a16:creationId xmlns:a16="http://schemas.microsoft.com/office/drawing/2014/main" id="{C7C74A9D-B07C-473C-9806-A7EFD3BFE4FE}"/>
              </a:ext>
            </a:extLst>
          </p:cNvPr>
          <p:cNvSpPr/>
          <p:nvPr/>
        </p:nvSpPr>
        <p:spPr>
          <a:xfrm>
            <a:off x="6447411" y="5111865"/>
            <a:ext cx="2679760"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dirty="0">
                <a:latin typeface="HGP明朝E" pitchFamily="18" charset="-128"/>
                <a:ea typeface="HGP明朝E" pitchFamily="18" charset="-128"/>
              </a:rPr>
              <a:t>海水の淡水化による濃度の高い排塩水課題解決</a:t>
            </a:r>
            <a:endParaRPr lang="en-US" altLang="ja-JP" dirty="0">
              <a:latin typeface="HGP明朝E" pitchFamily="18" charset="-128"/>
              <a:ea typeface="HGP明朝E" pitchFamily="18" charset="-128"/>
            </a:endParaRPr>
          </a:p>
          <a:p>
            <a:r>
              <a:rPr lang="ja-JP" altLang="en-US" dirty="0">
                <a:latin typeface="HGP明朝E" panose="02020900000000000000" pitchFamily="18" charset="-128"/>
                <a:ea typeface="HGP明朝E" panose="02020900000000000000" pitchFamily="18" charset="-128"/>
              </a:rPr>
              <a:t>安全な淡水の利用地域の拡大。雨水資源国発生</a:t>
            </a:r>
          </a:p>
        </p:txBody>
      </p:sp>
      <p:sp>
        <p:nvSpPr>
          <p:cNvPr id="51" name="正方形/長方形 50">
            <a:extLst>
              <a:ext uri="{FF2B5EF4-FFF2-40B4-BE49-F238E27FC236}">
                <a16:creationId xmlns:a16="http://schemas.microsoft.com/office/drawing/2014/main" id="{96DBEA34-4711-4880-82C6-A9F97D42F0E6}"/>
              </a:ext>
            </a:extLst>
          </p:cNvPr>
          <p:cNvSpPr/>
          <p:nvPr/>
        </p:nvSpPr>
        <p:spPr>
          <a:xfrm>
            <a:off x="2172486" y="663181"/>
            <a:ext cx="4840926"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ja-JP" altLang="en-US" dirty="0">
                <a:latin typeface="HGP明朝E" pitchFamily="18" charset="-128"/>
                <a:ea typeface="HGP明朝E" pitchFamily="18" charset="-128"/>
              </a:rPr>
              <a:t>入り口は＝蚊媒介感染症拡散の無い街づくり</a:t>
            </a:r>
            <a:endParaRPr lang="ja-JP" altLang="en-US" dirty="0"/>
          </a:p>
        </p:txBody>
      </p:sp>
      <p:sp>
        <p:nvSpPr>
          <p:cNvPr id="29" name="正方形/長方形 28">
            <a:extLst>
              <a:ext uri="{FF2B5EF4-FFF2-40B4-BE49-F238E27FC236}">
                <a16:creationId xmlns:a16="http://schemas.microsoft.com/office/drawing/2014/main" id="{662D3A6C-C5C6-4318-8647-B05CD934EDBF}"/>
              </a:ext>
            </a:extLst>
          </p:cNvPr>
          <p:cNvSpPr/>
          <p:nvPr/>
        </p:nvSpPr>
        <p:spPr>
          <a:xfrm>
            <a:off x="3375039" y="3610177"/>
            <a:ext cx="227518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dirty="0">
                <a:latin typeface="HGP明朝E" pitchFamily="18" charset="-128"/>
                <a:ea typeface="HGP明朝E" pitchFamily="18" charset="-128"/>
              </a:rPr>
              <a:t>最終利用雨水＝淡水</a:t>
            </a:r>
            <a:endParaRPr lang="en-US" altLang="ja-JP" dirty="0">
              <a:latin typeface="HGP明朝E" pitchFamily="18" charset="-128"/>
              <a:ea typeface="HGP明朝E" pitchFamily="18" charset="-128"/>
            </a:endParaRPr>
          </a:p>
          <a:p>
            <a:r>
              <a:rPr lang="ja-JP" altLang="en-US" dirty="0">
                <a:latin typeface="HGP明朝E" pitchFamily="18" charset="-128"/>
                <a:ea typeface="HGP明朝E" pitchFamily="18" charset="-128"/>
              </a:rPr>
              <a:t>バラスト水の雨水化</a:t>
            </a:r>
          </a:p>
        </p:txBody>
      </p:sp>
      <p:sp>
        <p:nvSpPr>
          <p:cNvPr id="34" name="正方形/長方形 33">
            <a:extLst>
              <a:ext uri="{FF2B5EF4-FFF2-40B4-BE49-F238E27FC236}">
                <a16:creationId xmlns:a16="http://schemas.microsoft.com/office/drawing/2014/main" id="{C314AC8C-EB8D-4E20-9B72-4F57F510DDD7}"/>
              </a:ext>
            </a:extLst>
          </p:cNvPr>
          <p:cNvSpPr/>
          <p:nvPr/>
        </p:nvSpPr>
        <p:spPr>
          <a:xfrm>
            <a:off x="6441602" y="4297991"/>
            <a:ext cx="2702398"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ja-JP" altLang="en-US" dirty="0">
                <a:latin typeface="HGP明朝E" pitchFamily="18" charset="-128"/>
                <a:ea typeface="HGP明朝E" pitchFamily="18" charset="-128"/>
              </a:rPr>
              <a:t>一定基準で各国の取組比較で温室効果ガスの削減</a:t>
            </a:r>
            <a:endParaRPr lang="ja-JP" altLang="en-US" dirty="0"/>
          </a:p>
        </p:txBody>
      </p:sp>
      <p:sp>
        <p:nvSpPr>
          <p:cNvPr id="44" name="スライド番号プレースホルダ 3">
            <a:extLst>
              <a:ext uri="{FF2B5EF4-FFF2-40B4-BE49-F238E27FC236}">
                <a16:creationId xmlns:a16="http://schemas.microsoft.com/office/drawing/2014/main" id="{B294AADD-F836-43D9-AB54-B7C3D92039FF}"/>
              </a:ext>
            </a:extLst>
          </p:cNvPr>
          <p:cNvSpPr txBox="1">
            <a:spLocks/>
          </p:cNvSpPr>
          <p:nvPr/>
        </p:nvSpPr>
        <p:spPr>
          <a:xfrm>
            <a:off x="6993571" y="-20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3CFFE-AE73-46FC-BD80-2A3592ABDD3C}" type="slidenum">
              <a:rPr lang="ja-JP" altLang="en-US" smtClean="0">
                <a:solidFill>
                  <a:schemeClr val="tx1"/>
                </a:solidFill>
                <a:latin typeface="HGP明朝E" pitchFamily="18" charset="-128"/>
                <a:ea typeface="HGP明朝E" pitchFamily="18" charset="-128"/>
              </a:rPr>
              <a:pPr/>
              <a:t>3</a:t>
            </a:fld>
            <a:endParaRPr lang="ja-JP" altLang="en-US" dirty="0">
              <a:solidFill>
                <a:schemeClr val="tx1"/>
              </a:solidFill>
              <a:latin typeface="HGP明朝E" pitchFamily="18" charset="-128"/>
              <a:ea typeface="HGP明朝E" pitchFamily="18"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10400" y="6492875"/>
            <a:ext cx="2133600" cy="365125"/>
          </a:xfrm>
        </p:spPr>
        <p:txBody>
          <a:bodyPr/>
          <a:lstStyle/>
          <a:p>
            <a:fld id="{53D3CFFE-AE73-46FC-BD80-2A3592ABDD3C}" type="slidenum">
              <a:rPr kumimoji="1" lang="ja-JP" altLang="en-US" smtClean="0">
                <a:solidFill>
                  <a:schemeClr val="tx1"/>
                </a:solidFill>
                <a:latin typeface="HGP明朝E" pitchFamily="18" charset="-128"/>
                <a:ea typeface="HGP明朝E" pitchFamily="18" charset="-128"/>
              </a:rPr>
              <a:pPr/>
              <a:t>4</a:t>
            </a:fld>
            <a:endParaRPr kumimoji="1" lang="ja-JP" altLang="en-US" dirty="0">
              <a:solidFill>
                <a:schemeClr val="tx1"/>
              </a:solidFill>
              <a:latin typeface="HGP明朝E" pitchFamily="18" charset="-128"/>
              <a:ea typeface="HGP明朝E" pitchFamily="18" charset="-128"/>
            </a:endParaRPr>
          </a:p>
        </p:txBody>
      </p:sp>
      <p:sp>
        <p:nvSpPr>
          <p:cNvPr id="8" name="正方形/長方形 7"/>
          <p:cNvSpPr/>
          <p:nvPr/>
        </p:nvSpPr>
        <p:spPr>
          <a:xfrm>
            <a:off x="0" y="0"/>
            <a:ext cx="9144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ja-JP" altLang="en-US" dirty="0">
                <a:latin typeface="HGP明朝E" pitchFamily="18" charset="-128"/>
                <a:ea typeface="HGP明朝E" pitchFamily="18" charset="-128"/>
              </a:rPr>
              <a:t>雨水の集排水路課題を極細分別集水化で解決し次世代の雨水の資源化の入り口を作る</a:t>
            </a:r>
            <a:endParaRPr lang="ja-JP" altLang="en-US" dirty="0"/>
          </a:p>
        </p:txBody>
      </p:sp>
      <p:grpSp>
        <p:nvGrpSpPr>
          <p:cNvPr id="25" name="グループ化 24"/>
          <p:cNvGrpSpPr/>
          <p:nvPr/>
        </p:nvGrpSpPr>
        <p:grpSpPr>
          <a:xfrm>
            <a:off x="323528" y="692696"/>
            <a:ext cx="8528302" cy="5913948"/>
            <a:chOff x="323528" y="692696"/>
            <a:chExt cx="8528302" cy="5913948"/>
          </a:xfrm>
        </p:grpSpPr>
        <p:grpSp>
          <p:nvGrpSpPr>
            <p:cNvPr id="22" name="グループ化 21"/>
            <p:cNvGrpSpPr/>
            <p:nvPr/>
          </p:nvGrpSpPr>
          <p:grpSpPr>
            <a:xfrm>
              <a:off x="323528" y="692696"/>
              <a:ext cx="8528302" cy="5913948"/>
              <a:chOff x="323528" y="692696"/>
              <a:chExt cx="8528302" cy="5913948"/>
            </a:xfrm>
          </p:grpSpPr>
          <p:cxnSp>
            <p:nvCxnSpPr>
              <p:cNvPr id="33" name="直線矢印コネクタ 32"/>
              <p:cNvCxnSpPr/>
              <p:nvPr/>
            </p:nvCxnSpPr>
            <p:spPr>
              <a:xfrm flipV="1">
                <a:off x="7668344" y="2636912"/>
                <a:ext cx="0" cy="1664568"/>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323528" y="692696"/>
                <a:ext cx="8528302" cy="5913948"/>
                <a:chOff x="323528" y="692696"/>
                <a:chExt cx="8528302" cy="5913948"/>
              </a:xfrm>
            </p:grpSpPr>
            <p:cxnSp>
              <p:nvCxnSpPr>
                <p:cNvPr id="28" name="直線矢印コネクタ 27"/>
                <p:cNvCxnSpPr/>
                <p:nvPr/>
              </p:nvCxnSpPr>
              <p:spPr>
                <a:xfrm flipV="1">
                  <a:off x="4283968" y="3501008"/>
                  <a:ext cx="0" cy="2744688"/>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右中かっこ 30"/>
                <p:cNvSpPr/>
                <p:nvPr/>
              </p:nvSpPr>
              <p:spPr>
                <a:xfrm rot="16200000">
                  <a:off x="3995936" y="-1179512"/>
                  <a:ext cx="1080120" cy="6264696"/>
                </a:xfrm>
                <a:prstGeom prst="rightBrace">
                  <a:avLst>
                    <a:gd name="adj1" fmla="val 0"/>
                    <a:gd name="adj2" fmla="val 5000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4" name="直線矢印コネクタ 23"/>
                <p:cNvCxnSpPr/>
                <p:nvPr/>
              </p:nvCxnSpPr>
              <p:spPr>
                <a:xfrm flipV="1">
                  <a:off x="1403648" y="2636912"/>
                  <a:ext cx="0" cy="1664568"/>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4283968" y="1052736"/>
                  <a:ext cx="27112" cy="2232248"/>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95536" y="692696"/>
                  <a:ext cx="8424936"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altLang="ja-JP" dirty="0">
                      <a:latin typeface="HGP明朝E" pitchFamily="18" charset="-128"/>
                      <a:ea typeface="HGP明朝E" pitchFamily="18" charset="-128"/>
                    </a:rPr>
                    <a:t>『</a:t>
                  </a:r>
                  <a:r>
                    <a:rPr lang="ja-JP" altLang="en-US" dirty="0">
                      <a:latin typeface="HGP明朝E" pitchFamily="18" charset="-128"/>
                      <a:ea typeface="HGP明朝E" pitchFamily="18" charset="-128"/>
                    </a:rPr>
                    <a:t>雨水桝繁殖由来の蚊の媒介による感染症拡散のない街づくり</a:t>
                  </a:r>
                  <a:r>
                    <a:rPr lang="en-US" altLang="ja-JP" dirty="0">
                      <a:latin typeface="HGP明朝E" pitchFamily="18" charset="-128"/>
                      <a:ea typeface="HGP明朝E" pitchFamily="18" charset="-128"/>
                    </a:rPr>
                    <a:t>』</a:t>
                  </a:r>
                  <a:endParaRPr lang="ja-JP" altLang="en-US" dirty="0"/>
                </a:p>
              </p:txBody>
            </p:sp>
            <p:sp>
              <p:nvSpPr>
                <p:cNvPr id="10" name="正方形/長方形 9"/>
                <p:cNvSpPr/>
                <p:nvPr/>
              </p:nvSpPr>
              <p:spPr>
                <a:xfrm>
                  <a:off x="4860032" y="2420888"/>
                  <a:ext cx="3991798" cy="507831"/>
                </a:xfrm>
                <a:prstGeom prst="rect">
                  <a:avLst/>
                </a:prstGeom>
                <a:solidFill>
                  <a:schemeClr val="bg1"/>
                </a:solidFill>
                <a:ln>
                  <a:solidFill>
                    <a:srgbClr val="FF0000"/>
                  </a:solidFill>
                </a:ln>
              </p:spPr>
              <p:txBody>
                <a:bodyPr wrap="none">
                  <a:spAutoFit/>
                </a:bodyPr>
                <a:lstStyle/>
                <a:p>
                  <a:r>
                    <a:rPr lang="ja-JP" altLang="en-US" sz="1600" dirty="0">
                      <a:latin typeface="HGP明朝E" pitchFamily="18" charset="-128"/>
                      <a:ea typeface="HGP明朝E" pitchFamily="18" charset="-128"/>
                    </a:rPr>
                    <a:t>安定した分散型治水と利用インフラの確立</a:t>
                  </a:r>
                  <a:endParaRPr lang="en-US" altLang="ja-JP" sz="1600" dirty="0">
                    <a:latin typeface="HGP明朝E" pitchFamily="18" charset="-128"/>
                    <a:ea typeface="HGP明朝E" pitchFamily="18" charset="-128"/>
                  </a:endParaRPr>
                </a:p>
                <a:p>
                  <a:r>
                    <a:rPr lang="ja-JP" altLang="en-US" sz="1100" dirty="0"/>
                    <a:t>「雨水の利用の推進に関する法律」平成</a:t>
                  </a:r>
                  <a:r>
                    <a:rPr lang="en-US" altLang="ja-JP" sz="1100" dirty="0"/>
                    <a:t>26</a:t>
                  </a:r>
                  <a:r>
                    <a:rPr lang="ja-JP" altLang="en-US" sz="1100" dirty="0"/>
                    <a:t>年</a:t>
                  </a:r>
                  <a:r>
                    <a:rPr lang="en-US" altLang="ja-JP" sz="1100" dirty="0"/>
                    <a:t>5</a:t>
                  </a:r>
                  <a:r>
                    <a:rPr lang="ja-JP" altLang="en-US" sz="1100" dirty="0"/>
                    <a:t>月</a:t>
                  </a:r>
                  <a:r>
                    <a:rPr lang="en-US" altLang="ja-JP" sz="1100" dirty="0"/>
                    <a:t>1 </a:t>
                  </a:r>
                  <a:r>
                    <a:rPr lang="ja-JP" altLang="en-US" sz="1100" dirty="0"/>
                    <a:t>日に施行活用</a:t>
                  </a:r>
                  <a:endParaRPr lang="en-US" altLang="ja-JP" sz="1600" dirty="0">
                    <a:latin typeface="HGP明朝E" pitchFamily="18" charset="-128"/>
                    <a:ea typeface="HGP明朝E" pitchFamily="18" charset="-128"/>
                  </a:endParaRPr>
                </a:p>
              </p:txBody>
            </p:sp>
            <p:sp>
              <p:nvSpPr>
                <p:cNvPr id="11" name="正方形/長方形 10"/>
                <p:cNvSpPr/>
                <p:nvPr/>
              </p:nvSpPr>
              <p:spPr>
                <a:xfrm>
                  <a:off x="6300192" y="4293096"/>
                  <a:ext cx="2489784" cy="584775"/>
                </a:xfrm>
                <a:prstGeom prst="rect">
                  <a:avLst/>
                </a:prstGeom>
                <a:ln>
                  <a:solidFill>
                    <a:srgbClr val="0000FF"/>
                  </a:solidFill>
                </a:ln>
              </p:spPr>
              <p:txBody>
                <a:bodyPr wrap="none">
                  <a:spAutoFit/>
                </a:bodyPr>
                <a:lstStyle/>
                <a:p>
                  <a:r>
                    <a:rPr lang="ja-JP" altLang="en-US" sz="1600" dirty="0">
                      <a:latin typeface="HGP明朝E" pitchFamily="18" charset="-128"/>
                      <a:ea typeface="HGP明朝E" pitchFamily="18" charset="-128"/>
                    </a:rPr>
                    <a:t>海外のバラスト水</a:t>
                  </a:r>
                  <a:r>
                    <a:rPr lang="en-US" altLang="ja-JP" sz="1600" dirty="0">
                      <a:latin typeface="HGP明朝E" pitchFamily="18" charset="-128"/>
                      <a:ea typeface="HGP明朝E" pitchFamily="18" charset="-128"/>
                    </a:rPr>
                    <a:t>【</a:t>
                  </a:r>
                  <a:r>
                    <a:rPr lang="ja-JP" altLang="en-US" sz="1600" dirty="0">
                      <a:latin typeface="HGP明朝E" pitchFamily="18" charset="-128"/>
                      <a:ea typeface="HGP明朝E" pitchFamily="18" charset="-128"/>
                    </a:rPr>
                    <a:t>雨水</a:t>
                  </a:r>
                  <a:r>
                    <a:rPr lang="en-US" altLang="ja-JP" sz="1600" dirty="0">
                      <a:latin typeface="HGP明朝E" pitchFamily="18" charset="-128"/>
                      <a:ea typeface="HGP明朝E" pitchFamily="18" charset="-128"/>
                    </a:rPr>
                    <a:t>】</a:t>
                  </a:r>
                  <a:r>
                    <a:rPr lang="ja-JP" altLang="en-US" sz="1600" dirty="0">
                      <a:latin typeface="HGP明朝E" pitchFamily="18" charset="-128"/>
                      <a:ea typeface="HGP明朝E" pitchFamily="18" charset="-128"/>
                    </a:rPr>
                    <a:t>の</a:t>
                  </a:r>
                  <a:endParaRPr lang="en-US" altLang="ja-JP" sz="1600" dirty="0">
                    <a:latin typeface="HGP明朝E" pitchFamily="18" charset="-128"/>
                    <a:ea typeface="HGP明朝E" pitchFamily="18" charset="-128"/>
                  </a:endParaRPr>
                </a:p>
                <a:p>
                  <a:r>
                    <a:rPr lang="ja-JP" altLang="en-US" sz="1600" dirty="0">
                      <a:latin typeface="HGP明朝E" pitchFamily="18" charset="-128"/>
                      <a:ea typeface="HGP明朝E" pitchFamily="18" charset="-128"/>
                    </a:rPr>
                    <a:t>資源化利用のインフラ整備</a:t>
                  </a:r>
                </a:p>
              </p:txBody>
            </p:sp>
            <p:sp>
              <p:nvSpPr>
                <p:cNvPr id="12" name="正方形/長方形 11"/>
                <p:cNvSpPr/>
                <p:nvPr/>
              </p:nvSpPr>
              <p:spPr>
                <a:xfrm>
                  <a:off x="3347864" y="3284984"/>
                  <a:ext cx="2069797"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ja-JP" altLang="en-US" dirty="0">
                      <a:latin typeface="HGP明朝E" pitchFamily="18" charset="-128"/>
                      <a:ea typeface="HGP明朝E" pitchFamily="18" charset="-128"/>
                    </a:rPr>
                    <a:t>バラスト水の雨水化</a:t>
                  </a:r>
                </a:p>
              </p:txBody>
            </p:sp>
            <p:sp>
              <p:nvSpPr>
                <p:cNvPr id="13" name="正方形/長方形 12"/>
                <p:cNvSpPr/>
                <p:nvPr/>
              </p:nvSpPr>
              <p:spPr>
                <a:xfrm>
                  <a:off x="323528" y="4293096"/>
                  <a:ext cx="4985660"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dirty="0">
                      <a:latin typeface="HGP明朝E" pitchFamily="18" charset="-128"/>
                      <a:ea typeface="HGP明朝E" pitchFamily="18" charset="-128"/>
                    </a:rPr>
                    <a:t>バラスト水</a:t>
                  </a:r>
                  <a:r>
                    <a:rPr lang="en-US" altLang="ja-JP" dirty="0">
                      <a:latin typeface="HGP明朝E" pitchFamily="18" charset="-128"/>
                      <a:ea typeface="HGP明朝E" pitchFamily="18" charset="-128"/>
                    </a:rPr>
                    <a:t>【</a:t>
                  </a:r>
                  <a:r>
                    <a:rPr lang="ja-JP" altLang="en-US" dirty="0">
                      <a:latin typeface="HGP明朝E" pitchFamily="18" charset="-128"/>
                      <a:ea typeface="HGP明朝E" pitchFamily="18" charset="-128"/>
                    </a:rPr>
                    <a:t>雨水</a:t>
                  </a:r>
                  <a:r>
                    <a:rPr lang="en-US" altLang="ja-JP" dirty="0">
                      <a:latin typeface="HGP明朝E" pitchFamily="18" charset="-128"/>
                      <a:ea typeface="HGP明朝E" pitchFamily="18" charset="-128"/>
                    </a:rPr>
                    <a:t>】</a:t>
                  </a:r>
                  <a:r>
                    <a:rPr lang="ja-JP" altLang="en-US" dirty="0">
                      <a:latin typeface="HGP明朝E" pitchFamily="18" charset="-128"/>
                      <a:ea typeface="HGP明朝E" pitchFamily="18" charset="-128"/>
                    </a:rPr>
                    <a:t>の価格を環境指数市場と連動化</a:t>
                  </a:r>
                </a:p>
              </p:txBody>
            </p:sp>
            <p:sp>
              <p:nvSpPr>
                <p:cNvPr id="14" name="正方形/長方形 13"/>
                <p:cNvSpPr/>
                <p:nvPr/>
              </p:nvSpPr>
              <p:spPr>
                <a:xfrm>
                  <a:off x="2483768" y="5301208"/>
                  <a:ext cx="3550972"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ja-JP" altLang="en-US" dirty="0">
                      <a:latin typeface="HGP明朝E" pitchFamily="18" charset="-128"/>
                      <a:ea typeface="HGP明朝E" pitchFamily="18" charset="-128"/>
                    </a:rPr>
                    <a:t>雨水バラスト水の流通ルートの整備</a:t>
                  </a:r>
                </a:p>
              </p:txBody>
            </p:sp>
            <p:sp>
              <p:nvSpPr>
                <p:cNvPr id="15" name="正方形/長方形 14"/>
                <p:cNvSpPr/>
                <p:nvPr/>
              </p:nvSpPr>
              <p:spPr>
                <a:xfrm>
                  <a:off x="1691680" y="6237312"/>
                  <a:ext cx="518122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ja-JP" altLang="en-US" dirty="0">
                      <a:latin typeface="HGP明朝E" pitchFamily="18" charset="-128"/>
                      <a:ea typeface="HGP明朝E" pitchFamily="18" charset="-128"/>
                    </a:rPr>
                    <a:t>雨水バラスト水を利用する新たな産業で雇用の確保</a:t>
                  </a:r>
                  <a:endParaRPr lang="ja-JP" altLang="en-US" dirty="0"/>
                </a:p>
              </p:txBody>
            </p:sp>
            <p:sp>
              <p:nvSpPr>
                <p:cNvPr id="16" name="正方形/長方形 15"/>
                <p:cNvSpPr/>
                <p:nvPr/>
              </p:nvSpPr>
              <p:spPr>
                <a:xfrm>
                  <a:off x="2411760" y="1340768"/>
                  <a:ext cx="4019049" cy="769441"/>
                </a:xfrm>
                <a:prstGeom prst="rect">
                  <a:avLst/>
                </a:prstGeom>
                <a:solidFill>
                  <a:schemeClr val="bg1"/>
                </a:solidFill>
                <a:ln>
                  <a:solidFill>
                    <a:srgbClr val="FF0000"/>
                  </a:solidFill>
                </a:ln>
              </p:spPr>
              <p:txBody>
                <a:bodyPr wrap="none">
                  <a:spAutoFit/>
                </a:bodyPr>
                <a:lstStyle/>
                <a:p>
                  <a:pPr marL="342900" indent="-342900"/>
                  <a:r>
                    <a:rPr lang="ja-JP" altLang="en-US" sz="1600" dirty="0">
                      <a:latin typeface="HGP明朝E" pitchFamily="18" charset="-128"/>
                      <a:ea typeface="HGP明朝E" pitchFamily="18" charset="-128"/>
                    </a:rPr>
                    <a:t>極細分別集水化でゴミと蚊の出入りを無くす</a:t>
                  </a:r>
                  <a:endParaRPr lang="ja-JP" altLang="en-US" sz="1600" dirty="0"/>
                </a:p>
                <a:p>
                  <a:pPr marL="342900" indent="-342900">
                    <a:buFont typeface="Wingdings" pitchFamily="2" charset="2"/>
                    <a:buChar char="l"/>
                  </a:pPr>
                  <a:r>
                    <a:rPr lang="ja-JP" altLang="en-US" sz="1400" dirty="0">
                      <a:latin typeface="HGP明朝E" pitchFamily="18" charset="-128"/>
                      <a:ea typeface="HGP明朝E" pitchFamily="18" charset="-128"/>
                    </a:rPr>
                    <a:t>ゴミの堆積が無くなり雨水の集排水路の安定化</a:t>
                  </a:r>
                  <a:endParaRPr lang="en-US" altLang="ja-JP" sz="1400" dirty="0">
                    <a:latin typeface="HGP明朝E" pitchFamily="18" charset="-128"/>
                    <a:ea typeface="HGP明朝E" pitchFamily="18" charset="-128"/>
                  </a:endParaRPr>
                </a:p>
                <a:p>
                  <a:pPr marL="342900" indent="-342900">
                    <a:buFont typeface="Wingdings" pitchFamily="2" charset="2"/>
                    <a:buChar char="l"/>
                  </a:pPr>
                  <a:r>
                    <a:rPr lang="ja-JP" altLang="en-US" sz="1400" dirty="0">
                      <a:latin typeface="HGP明朝E" pitchFamily="18" charset="-128"/>
                      <a:ea typeface="HGP明朝E" pitchFamily="18" charset="-128"/>
                    </a:rPr>
                    <a:t>蚊の繁殖無くなり薬剤流入が無くなる</a:t>
                  </a:r>
                  <a:endParaRPr lang="en-US" altLang="ja-JP" sz="1400" dirty="0">
                    <a:latin typeface="HGP明朝E" pitchFamily="18" charset="-128"/>
                    <a:ea typeface="HGP明朝E" pitchFamily="18" charset="-128"/>
                  </a:endParaRPr>
                </a:p>
              </p:txBody>
            </p:sp>
            <p:sp>
              <p:nvSpPr>
                <p:cNvPr id="19" name="正方形/長方形 18"/>
                <p:cNvSpPr/>
                <p:nvPr/>
              </p:nvSpPr>
              <p:spPr>
                <a:xfrm>
                  <a:off x="323528" y="3356992"/>
                  <a:ext cx="2254143" cy="307777"/>
                </a:xfrm>
                <a:prstGeom prst="rect">
                  <a:avLst/>
                </a:prstGeom>
                <a:solidFill>
                  <a:schemeClr val="bg1"/>
                </a:solidFill>
                <a:ln>
                  <a:solidFill>
                    <a:srgbClr val="0000FF"/>
                  </a:solidFill>
                </a:ln>
              </p:spPr>
              <p:txBody>
                <a:bodyPr wrap="none">
                  <a:spAutoFit/>
                </a:bodyPr>
                <a:lstStyle/>
                <a:p>
                  <a:r>
                    <a:rPr lang="ja-JP" altLang="en-US" sz="1400" dirty="0">
                      <a:latin typeface="HGP明朝E" pitchFamily="18" charset="-128"/>
                      <a:ea typeface="HGP明朝E" pitchFamily="18" charset="-128"/>
                    </a:rPr>
                    <a:t>綺麗な雨水で価値を上げる</a:t>
                  </a:r>
                  <a:endParaRPr lang="ja-JP" altLang="en-US" sz="1400" dirty="0"/>
                </a:p>
              </p:txBody>
            </p:sp>
            <p:sp>
              <p:nvSpPr>
                <p:cNvPr id="20" name="正方形/長方形 19"/>
                <p:cNvSpPr/>
                <p:nvPr/>
              </p:nvSpPr>
              <p:spPr>
                <a:xfrm>
                  <a:off x="6372200" y="3356992"/>
                  <a:ext cx="2417650" cy="307777"/>
                </a:xfrm>
                <a:prstGeom prst="rect">
                  <a:avLst/>
                </a:prstGeom>
                <a:solidFill>
                  <a:schemeClr val="bg1"/>
                </a:solidFill>
                <a:ln>
                  <a:solidFill>
                    <a:srgbClr val="0000FF"/>
                  </a:solidFill>
                </a:ln>
              </p:spPr>
              <p:txBody>
                <a:bodyPr wrap="none">
                  <a:spAutoFit/>
                </a:bodyPr>
                <a:lstStyle/>
                <a:p>
                  <a:r>
                    <a:rPr lang="ja-JP" altLang="en-US" sz="1400" dirty="0">
                      <a:latin typeface="HGP明朝E" pitchFamily="18" charset="-128"/>
                      <a:ea typeface="HGP明朝E" pitchFamily="18" charset="-128"/>
                    </a:rPr>
                    <a:t>国内インフラ整備の低コスト化</a:t>
                  </a:r>
                </a:p>
              </p:txBody>
            </p:sp>
          </p:grpSp>
        </p:grpSp>
        <p:sp>
          <p:nvSpPr>
            <p:cNvPr id="23" name="正方形/長方形 22"/>
            <p:cNvSpPr/>
            <p:nvPr/>
          </p:nvSpPr>
          <p:spPr>
            <a:xfrm>
              <a:off x="323528" y="2420888"/>
              <a:ext cx="3018775" cy="338554"/>
            </a:xfrm>
            <a:prstGeom prst="rect">
              <a:avLst/>
            </a:prstGeom>
            <a:solidFill>
              <a:schemeClr val="bg1"/>
            </a:solidFill>
            <a:ln>
              <a:solidFill>
                <a:srgbClr val="FF0000"/>
              </a:solidFill>
            </a:ln>
          </p:spPr>
          <p:txBody>
            <a:bodyPr wrap="none">
              <a:spAutoFit/>
            </a:bodyPr>
            <a:lstStyle/>
            <a:p>
              <a:r>
                <a:rPr lang="ja-JP" altLang="en-US" sz="1600" dirty="0">
                  <a:latin typeface="HGP明朝E" pitchFamily="18" charset="-128"/>
                  <a:ea typeface="HGP明朝E" pitchFamily="18" charset="-128"/>
                </a:rPr>
                <a:t>薬剤混入の無い雨水利用の確立</a:t>
              </a:r>
            </a:p>
          </p:txBody>
        </p:sp>
      </p:grpSp>
    </p:spTree>
    <p:extLst>
      <p:ext uri="{BB962C8B-B14F-4D97-AF65-F5344CB8AC3E}">
        <p14:creationId xmlns:p14="http://schemas.microsoft.com/office/powerpoint/2010/main" val="168393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0" y="0"/>
            <a:ext cx="9144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altLang="ja-JP" dirty="0">
                <a:latin typeface="HGP明朝E" pitchFamily="18" charset="-128"/>
                <a:ea typeface="HGP明朝E" pitchFamily="18" charset="-128"/>
              </a:rPr>
              <a:t>『</a:t>
            </a:r>
            <a:r>
              <a:rPr lang="ja-JP" altLang="en-US" dirty="0">
                <a:latin typeface="HGP明朝E" pitchFamily="18" charset="-128"/>
                <a:ea typeface="HGP明朝E" pitchFamily="18" charset="-128"/>
              </a:rPr>
              <a:t>雨水桝繁殖由来の蚊の媒介による感染症拡散のない街づくり</a:t>
            </a:r>
            <a:r>
              <a:rPr lang="en-US" altLang="ja-JP" dirty="0">
                <a:latin typeface="HGP明朝E" pitchFamily="18" charset="-128"/>
                <a:ea typeface="HGP明朝E" pitchFamily="18" charset="-128"/>
              </a:rPr>
              <a:t>』</a:t>
            </a:r>
            <a:r>
              <a:rPr lang="ja-JP" altLang="en-US" dirty="0">
                <a:latin typeface="HGP明朝E" pitchFamily="18" charset="-128"/>
                <a:ea typeface="HGP明朝E" pitchFamily="18" charset="-128"/>
              </a:rPr>
              <a:t>＝雨水の極細分別集水化</a:t>
            </a:r>
            <a:endParaRPr lang="ja-JP" altLang="en-US" dirty="0">
              <a:solidFill>
                <a:srgbClr val="0000FF"/>
              </a:solidFill>
              <a:latin typeface="HGP明朝E" pitchFamily="18" charset="-128"/>
              <a:ea typeface="HGP明朝E" pitchFamily="18" charset="-128"/>
            </a:endParaRPr>
          </a:p>
        </p:txBody>
      </p:sp>
      <p:sp>
        <p:nvSpPr>
          <p:cNvPr id="32" name="スライド番号プレースホルダ 40"/>
          <p:cNvSpPr>
            <a:spLocks noGrp="1"/>
          </p:cNvSpPr>
          <p:nvPr>
            <p:ph type="sldNum" sz="quarter" idx="12"/>
          </p:nvPr>
        </p:nvSpPr>
        <p:spPr>
          <a:xfrm>
            <a:off x="8676456" y="0"/>
            <a:ext cx="467544" cy="360040"/>
          </a:xfrm>
        </p:spPr>
        <p:txBody>
          <a:bodyPr/>
          <a:lstStyle/>
          <a:p>
            <a:fld id="{1C9ADC49-928B-4A0F-907B-EC41E0F85F2A}" type="slidenum">
              <a:rPr kumimoji="1" lang="ja-JP" altLang="en-US" b="1" smtClean="0">
                <a:solidFill>
                  <a:schemeClr val="tx1"/>
                </a:solidFill>
                <a:latin typeface="HGP明朝E" pitchFamily="18" charset="-128"/>
                <a:ea typeface="HGP明朝E" pitchFamily="18" charset="-128"/>
              </a:rPr>
              <a:pPr/>
              <a:t>5</a:t>
            </a:fld>
            <a:endParaRPr kumimoji="1" lang="ja-JP" altLang="en-US" b="1" dirty="0">
              <a:solidFill>
                <a:schemeClr val="tx1"/>
              </a:solidFill>
              <a:latin typeface="HGP明朝E" pitchFamily="18" charset="-128"/>
              <a:ea typeface="HGP明朝E" pitchFamily="18" charset="-128"/>
            </a:endParaRPr>
          </a:p>
        </p:txBody>
      </p:sp>
      <p:grpSp>
        <p:nvGrpSpPr>
          <p:cNvPr id="2" name="グループ化 59"/>
          <p:cNvGrpSpPr/>
          <p:nvPr/>
        </p:nvGrpSpPr>
        <p:grpSpPr>
          <a:xfrm>
            <a:off x="2483768" y="1700808"/>
            <a:ext cx="4032447" cy="3209531"/>
            <a:chOff x="2411760" y="1988840"/>
            <a:chExt cx="3808423" cy="2993507"/>
          </a:xfrm>
        </p:grpSpPr>
        <p:grpSp>
          <p:nvGrpSpPr>
            <p:cNvPr id="3" name="グループ化 43"/>
            <p:cNvGrpSpPr/>
            <p:nvPr/>
          </p:nvGrpSpPr>
          <p:grpSpPr>
            <a:xfrm>
              <a:off x="2411760" y="1988840"/>
              <a:ext cx="3600400" cy="2993507"/>
              <a:chOff x="2771800" y="2420888"/>
              <a:chExt cx="3600400" cy="2993507"/>
            </a:xfrm>
          </p:grpSpPr>
          <p:grpSp>
            <p:nvGrpSpPr>
              <p:cNvPr id="4" name="グループ化 36"/>
              <p:cNvGrpSpPr/>
              <p:nvPr/>
            </p:nvGrpSpPr>
            <p:grpSpPr>
              <a:xfrm>
                <a:off x="2771800" y="2420888"/>
                <a:ext cx="3600400" cy="2993507"/>
                <a:chOff x="2987824" y="3068960"/>
                <a:chExt cx="3075323" cy="2345435"/>
              </a:xfrm>
            </p:grpSpPr>
            <p:pic>
              <p:nvPicPr>
                <p:cNvPr id="26" name="図 25" descr="989.png"/>
                <p:cNvPicPr>
                  <a:picLocks noChangeAspect="1"/>
                </p:cNvPicPr>
                <p:nvPr/>
              </p:nvPicPr>
              <p:blipFill>
                <a:blip r:embed="rId2" cstate="print"/>
                <a:stretch>
                  <a:fillRect/>
                </a:stretch>
              </p:blipFill>
              <p:spPr>
                <a:xfrm>
                  <a:off x="2987824" y="3068960"/>
                  <a:ext cx="3075323" cy="2345435"/>
                </a:xfrm>
                <a:prstGeom prst="rect">
                  <a:avLst/>
                </a:prstGeom>
                <a:ln>
                  <a:noFill/>
                </a:ln>
                <a:effectLst>
                  <a:softEdge rad="112500"/>
                </a:effectLst>
              </p:spPr>
            </p:pic>
            <p:pic>
              <p:nvPicPr>
                <p:cNvPr id="25" name="図 24" descr="gatag-00002021.png"/>
                <p:cNvPicPr>
                  <a:picLocks noChangeAspect="1"/>
                </p:cNvPicPr>
                <p:nvPr/>
              </p:nvPicPr>
              <p:blipFill>
                <a:blip r:embed="rId3" cstate="print"/>
                <a:stretch>
                  <a:fillRect/>
                </a:stretch>
              </p:blipFill>
              <p:spPr>
                <a:xfrm>
                  <a:off x="4860032" y="3212976"/>
                  <a:ext cx="792088" cy="1353323"/>
                </a:xfrm>
                <a:prstGeom prst="rect">
                  <a:avLst/>
                </a:prstGeom>
              </p:spPr>
            </p:pic>
          </p:grpSp>
          <p:pic>
            <p:nvPicPr>
              <p:cNvPr id="38" name="図 37" descr="IMG_0401.png"/>
              <p:cNvPicPr>
                <a:picLocks noChangeAspect="1"/>
              </p:cNvPicPr>
              <p:nvPr/>
            </p:nvPicPr>
            <p:blipFill>
              <a:blip r:embed="rId4" cstate="print"/>
              <a:stretch>
                <a:fillRect/>
              </a:stretch>
            </p:blipFill>
            <p:spPr>
              <a:xfrm>
                <a:off x="4788024" y="3717032"/>
                <a:ext cx="388345" cy="342712"/>
              </a:xfrm>
              <a:prstGeom prst="rect">
                <a:avLst/>
              </a:prstGeom>
            </p:spPr>
          </p:pic>
          <p:pic>
            <p:nvPicPr>
              <p:cNvPr id="39" name="図 38" descr="IMG_0401.png"/>
              <p:cNvPicPr>
                <a:picLocks noChangeAspect="1"/>
              </p:cNvPicPr>
              <p:nvPr/>
            </p:nvPicPr>
            <p:blipFill>
              <a:blip r:embed="rId4" cstate="print"/>
              <a:stretch>
                <a:fillRect/>
              </a:stretch>
            </p:blipFill>
            <p:spPr>
              <a:xfrm flipH="1">
                <a:off x="5764133" y="3831276"/>
                <a:ext cx="466164" cy="359229"/>
              </a:xfrm>
              <a:prstGeom prst="rect">
                <a:avLst/>
              </a:prstGeom>
            </p:spPr>
          </p:pic>
        </p:grpSp>
        <p:grpSp>
          <p:nvGrpSpPr>
            <p:cNvPr id="5" name="グループ化 56"/>
            <p:cNvGrpSpPr/>
            <p:nvPr/>
          </p:nvGrpSpPr>
          <p:grpSpPr>
            <a:xfrm>
              <a:off x="2483768" y="2420888"/>
              <a:ext cx="2088232" cy="1656184"/>
              <a:chOff x="2915816" y="2780928"/>
              <a:chExt cx="2088232" cy="1656184"/>
            </a:xfrm>
          </p:grpSpPr>
          <p:sp>
            <p:nvSpPr>
              <p:cNvPr id="54" name="円/楕円 53"/>
              <p:cNvSpPr/>
              <p:nvPr/>
            </p:nvSpPr>
            <p:spPr>
              <a:xfrm>
                <a:off x="4407983" y="3893592"/>
                <a:ext cx="544060" cy="54352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987824" y="3933056"/>
                <a:ext cx="576064" cy="504056"/>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2915816" y="2780928"/>
                <a:ext cx="2088232" cy="432048"/>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円/楕円 57"/>
            <p:cNvSpPr/>
            <p:nvPr/>
          </p:nvSpPr>
          <p:spPr>
            <a:xfrm>
              <a:off x="5200070" y="3332067"/>
              <a:ext cx="1020113" cy="1321069"/>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400" dirty="0">
                <a:solidFill>
                  <a:schemeClr val="tx1"/>
                </a:solidFill>
                <a:latin typeface="HGP明朝E" pitchFamily="18" charset="-128"/>
                <a:ea typeface="HGP明朝E" pitchFamily="18" charset="-128"/>
              </a:endParaRPr>
            </a:p>
            <a:p>
              <a:pPr algn="ctr"/>
              <a:r>
                <a:rPr kumimoji="1" lang="ja-JP" altLang="en-US" sz="1400" dirty="0">
                  <a:solidFill>
                    <a:schemeClr val="tx1"/>
                  </a:solidFill>
                  <a:latin typeface="HGP明朝E" pitchFamily="18" charset="-128"/>
                  <a:ea typeface="HGP明朝E" pitchFamily="18" charset="-128"/>
                </a:rPr>
                <a:t>敷地内</a:t>
              </a:r>
            </a:p>
          </p:txBody>
        </p:sp>
      </p:grpSp>
      <p:grpSp>
        <p:nvGrpSpPr>
          <p:cNvPr id="6" name="グループ化 140"/>
          <p:cNvGrpSpPr/>
          <p:nvPr/>
        </p:nvGrpSpPr>
        <p:grpSpPr>
          <a:xfrm>
            <a:off x="5796136" y="4365104"/>
            <a:ext cx="3347864" cy="2492896"/>
            <a:chOff x="5796136" y="4365104"/>
            <a:chExt cx="3347864" cy="2492896"/>
          </a:xfrm>
        </p:grpSpPr>
        <p:sp>
          <p:nvSpPr>
            <p:cNvPr id="20" name="正方形/長方形 19"/>
            <p:cNvSpPr/>
            <p:nvPr/>
          </p:nvSpPr>
          <p:spPr>
            <a:xfrm>
              <a:off x="7164288" y="4365104"/>
              <a:ext cx="1979712" cy="461665"/>
            </a:xfrm>
            <a:prstGeom prst="rect">
              <a:avLst/>
            </a:prstGeom>
          </p:spPr>
          <p:txBody>
            <a:bodyPr wrap="square">
              <a:spAutoFit/>
            </a:bodyPr>
            <a:lstStyle/>
            <a:p>
              <a:pPr marL="342900" indent="-342900"/>
              <a:r>
                <a:rPr lang="ja-JP" altLang="en-US" sz="1200" dirty="0">
                  <a:latin typeface="HGP明朝E" pitchFamily="18" charset="-128"/>
                  <a:ea typeface="HGP明朝E" pitchFamily="18" charset="-128"/>
                </a:rPr>
                <a:t>降雨強度</a:t>
              </a:r>
              <a:r>
                <a:rPr lang="en-US" altLang="ja-JP" sz="1200" dirty="0">
                  <a:latin typeface="HGP明朝E" pitchFamily="18" charset="-128"/>
                  <a:ea typeface="HGP明朝E" pitchFamily="18" charset="-128"/>
                </a:rPr>
                <a:t>50㎜/h</a:t>
              </a:r>
              <a:r>
                <a:rPr lang="ja-JP" altLang="en-US" sz="1200" dirty="0">
                  <a:latin typeface="HGP明朝E" pitchFamily="18" charset="-128"/>
                  <a:ea typeface="HGP明朝E" pitchFamily="18" charset="-128"/>
                </a:rPr>
                <a:t>⇒</a:t>
              </a:r>
              <a:r>
                <a:rPr lang="en-US" altLang="ja-JP" sz="1200" dirty="0">
                  <a:latin typeface="HGP明朝E" pitchFamily="18" charset="-128"/>
                  <a:ea typeface="HGP明朝E" pitchFamily="18" charset="-128"/>
                </a:rPr>
                <a:t>75㎜/h</a:t>
              </a:r>
            </a:p>
            <a:p>
              <a:pPr marL="342900" indent="-342900"/>
              <a:r>
                <a:rPr lang="ja-JP" altLang="en-US" sz="1200" dirty="0">
                  <a:latin typeface="HGP明朝E" pitchFamily="18" charset="-128"/>
                  <a:ea typeface="HGP明朝E" pitchFamily="18" charset="-128"/>
                </a:rPr>
                <a:t>＝排水断面の安定確保</a:t>
              </a:r>
              <a:endParaRPr lang="en-US" altLang="ja-JP" sz="1200" dirty="0">
                <a:latin typeface="HGP明朝E" pitchFamily="18" charset="-128"/>
                <a:ea typeface="HGP明朝E" pitchFamily="18" charset="-128"/>
              </a:endParaRPr>
            </a:p>
          </p:txBody>
        </p:sp>
        <p:grpSp>
          <p:nvGrpSpPr>
            <p:cNvPr id="7" name="グループ化 44"/>
            <p:cNvGrpSpPr/>
            <p:nvPr/>
          </p:nvGrpSpPr>
          <p:grpSpPr>
            <a:xfrm>
              <a:off x="5796136" y="4797152"/>
              <a:ext cx="2232248" cy="2060848"/>
              <a:chOff x="-153377" y="3572923"/>
              <a:chExt cx="4754676" cy="3355690"/>
            </a:xfrm>
          </p:grpSpPr>
          <p:grpSp>
            <p:nvGrpSpPr>
              <p:cNvPr id="8" name="グループ化 48"/>
              <p:cNvGrpSpPr/>
              <p:nvPr/>
            </p:nvGrpSpPr>
            <p:grpSpPr>
              <a:xfrm>
                <a:off x="-153377" y="3572923"/>
                <a:ext cx="4754676" cy="3355690"/>
                <a:chOff x="-153377" y="3572923"/>
                <a:chExt cx="4754676" cy="3355690"/>
              </a:xfrm>
            </p:grpSpPr>
            <p:grpSp>
              <p:nvGrpSpPr>
                <p:cNvPr id="9" name="グループ化 45"/>
                <p:cNvGrpSpPr/>
                <p:nvPr/>
              </p:nvGrpSpPr>
              <p:grpSpPr>
                <a:xfrm>
                  <a:off x="0" y="3572923"/>
                  <a:ext cx="4601299" cy="3355690"/>
                  <a:chOff x="0" y="3572923"/>
                  <a:chExt cx="4601299" cy="3355690"/>
                </a:xfrm>
              </p:grpSpPr>
              <p:grpSp>
                <p:nvGrpSpPr>
                  <p:cNvPr id="13" name="グループ化 73"/>
                  <p:cNvGrpSpPr/>
                  <p:nvPr/>
                </p:nvGrpSpPr>
                <p:grpSpPr>
                  <a:xfrm>
                    <a:off x="0" y="3572923"/>
                    <a:ext cx="4601299" cy="3355690"/>
                    <a:chOff x="0" y="3572923"/>
                    <a:chExt cx="4601299" cy="3355690"/>
                  </a:xfrm>
                </p:grpSpPr>
                <p:grpSp>
                  <p:nvGrpSpPr>
                    <p:cNvPr id="15" name="グループ化 51"/>
                    <p:cNvGrpSpPr/>
                    <p:nvPr/>
                  </p:nvGrpSpPr>
                  <p:grpSpPr>
                    <a:xfrm>
                      <a:off x="0" y="3572923"/>
                      <a:ext cx="4601299" cy="3355690"/>
                      <a:chOff x="0" y="3572923"/>
                      <a:chExt cx="4601299" cy="3355690"/>
                    </a:xfrm>
                  </p:grpSpPr>
                  <p:pic>
                    <p:nvPicPr>
                      <p:cNvPr id="75" name="図 74" descr="図5.png"/>
                      <p:cNvPicPr>
                        <a:picLocks noChangeAspect="1"/>
                      </p:cNvPicPr>
                      <p:nvPr/>
                    </p:nvPicPr>
                    <p:blipFill>
                      <a:blip r:embed="rId5" cstate="print"/>
                      <a:stretch>
                        <a:fillRect/>
                      </a:stretch>
                    </p:blipFill>
                    <p:spPr>
                      <a:xfrm>
                        <a:off x="0" y="3690174"/>
                        <a:ext cx="4601299" cy="3238439"/>
                      </a:xfrm>
                      <a:prstGeom prst="rect">
                        <a:avLst/>
                      </a:prstGeom>
                    </p:spPr>
                  </p:pic>
                  <p:pic>
                    <p:nvPicPr>
                      <p:cNvPr id="76" name="図 75" descr="IMG_1770.JPG"/>
                      <p:cNvPicPr>
                        <a:picLocks noChangeAspect="1"/>
                      </p:cNvPicPr>
                      <p:nvPr/>
                    </p:nvPicPr>
                    <p:blipFill>
                      <a:blip r:embed="rId6" cstate="print"/>
                      <a:srcRect l="39952" t="41728" r="33784" b="38270"/>
                      <a:stretch>
                        <a:fillRect/>
                      </a:stretch>
                    </p:blipFill>
                    <p:spPr>
                      <a:xfrm>
                        <a:off x="766883" y="4149079"/>
                        <a:ext cx="1716884" cy="678718"/>
                      </a:xfrm>
                      <a:prstGeom prst="ellipse">
                        <a:avLst/>
                      </a:prstGeom>
                      <a:ln>
                        <a:noFill/>
                      </a:ln>
                      <a:effectLst>
                        <a:softEdge rad="112500"/>
                      </a:effectLst>
                    </p:spPr>
                  </p:pic>
                  <p:pic>
                    <p:nvPicPr>
                      <p:cNvPr id="77" name="図 76" descr="IMG_1770.JPG"/>
                      <p:cNvPicPr>
                        <a:picLocks noChangeAspect="1"/>
                      </p:cNvPicPr>
                      <p:nvPr/>
                    </p:nvPicPr>
                    <p:blipFill>
                      <a:blip r:embed="rId6" cstate="print"/>
                      <a:srcRect l="39952" t="41728" r="33784" b="38270"/>
                      <a:stretch>
                        <a:fillRect/>
                      </a:stretch>
                    </p:blipFill>
                    <p:spPr>
                      <a:xfrm>
                        <a:off x="2607403" y="3572923"/>
                        <a:ext cx="1379293" cy="640129"/>
                      </a:xfrm>
                      <a:prstGeom prst="ellipse">
                        <a:avLst/>
                      </a:prstGeom>
                      <a:ln>
                        <a:noFill/>
                      </a:ln>
                      <a:effectLst>
                        <a:softEdge rad="112500"/>
                      </a:effectLst>
                    </p:spPr>
                  </p:pic>
                  <p:pic>
                    <p:nvPicPr>
                      <p:cNvPr id="78" name="図 77" descr="IMG_1770.JPG"/>
                      <p:cNvPicPr>
                        <a:picLocks noChangeAspect="1"/>
                      </p:cNvPicPr>
                      <p:nvPr/>
                    </p:nvPicPr>
                    <p:blipFill>
                      <a:blip r:embed="rId6" cstate="print"/>
                      <a:srcRect l="39952" t="41728" r="33784" b="38270"/>
                      <a:stretch>
                        <a:fillRect/>
                      </a:stretch>
                    </p:blipFill>
                    <p:spPr>
                      <a:xfrm>
                        <a:off x="1687143" y="4041927"/>
                        <a:ext cx="1584177" cy="864096"/>
                      </a:xfrm>
                      <a:prstGeom prst="ellipse">
                        <a:avLst/>
                      </a:prstGeom>
                      <a:ln>
                        <a:noFill/>
                      </a:ln>
                      <a:effectLst>
                        <a:softEdge rad="112500"/>
                      </a:effectLst>
                    </p:spPr>
                  </p:pic>
                  <p:pic>
                    <p:nvPicPr>
                      <p:cNvPr id="79" name="図 78" descr="IMG_1770.JPG"/>
                      <p:cNvPicPr>
                        <a:picLocks noChangeAspect="1"/>
                      </p:cNvPicPr>
                      <p:nvPr/>
                    </p:nvPicPr>
                    <p:blipFill>
                      <a:blip r:embed="rId6" cstate="print"/>
                      <a:srcRect l="39952" t="41728" r="33784" b="38270"/>
                      <a:stretch>
                        <a:fillRect/>
                      </a:stretch>
                    </p:blipFill>
                    <p:spPr>
                      <a:xfrm>
                        <a:off x="766883" y="4393680"/>
                        <a:ext cx="1512166" cy="712654"/>
                      </a:xfrm>
                      <a:prstGeom prst="ellipse">
                        <a:avLst/>
                      </a:prstGeom>
                      <a:ln>
                        <a:noFill/>
                      </a:ln>
                      <a:effectLst>
                        <a:softEdge rad="112500"/>
                      </a:effectLst>
                    </p:spPr>
                  </p:pic>
                </p:grpSp>
                <p:cxnSp>
                  <p:nvCxnSpPr>
                    <p:cNvPr id="74" name="直線コネクタ 73"/>
                    <p:cNvCxnSpPr/>
                    <p:nvPr/>
                  </p:nvCxnSpPr>
                  <p:spPr>
                    <a:xfrm>
                      <a:off x="2371481" y="6178723"/>
                      <a:ext cx="1584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直線矢印コネクタ 68"/>
                  <p:cNvCxnSpPr/>
                  <p:nvPr/>
                </p:nvCxnSpPr>
                <p:spPr>
                  <a:xfrm>
                    <a:off x="920260" y="4979935"/>
                    <a:ext cx="0" cy="756600"/>
                  </a:xfrm>
                  <a:prstGeom prst="straightConnector1">
                    <a:avLst/>
                  </a:prstGeom>
                  <a:ln w="28575">
                    <a:solidFill>
                      <a:srgbClr val="00FF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H="1">
                    <a:off x="1533766" y="4979935"/>
                    <a:ext cx="36005" cy="820757"/>
                  </a:xfrm>
                  <a:prstGeom prst="straightConnector1">
                    <a:avLst/>
                  </a:prstGeom>
                  <a:ln w="28575">
                    <a:solidFill>
                      <a:srgbClr val="00FFFF"/>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65" name="正方形/長方形 64"/>
                <p:cNvSpPr/>
                <p:nvPr/>
              </p:nvSpPr>
              <p:spPr>
                <a:xfrm>
                  <a:off x="-153377" y="3690174"/>
                  <a:ext cx="3148477" cy="1252885"/>
                </a:xfrm>
                <a:prstGeom prst="rect">
                  <a:avLst/>
                </a:prstGeom>
              </p:spPr>
              <p:txBody>
                <a:bodyPr wrap="square">
                  <a:spAutoFit/>
                </a:bodyPr>
                <a:lstStyle/>
                <a:p>
                  <a:r>
                    <a:rPr lang="ja-JP" altLang="en-US" sz="1200" dirty="0">
                      <a:solidFill>
                        <a:srgbClr val="0000FF"/>
                      </a:solidFill>
                      <a:latin typeface="HGP明朝E" pitchFamily="18" charset="-128"/>
                      <a:ea typeface="HGP明朝E" pitchFamily="18" charset="-128"/>
                    </a:rPr>
                    <a:t>乾燥落ち葉で回収</a:t>
                  </a:r>
                  <a:endParaRPr lang="en-US" altLang="ja-JP" sz="1200" dirty="0">
                    <a:solidFill>
                      <a:srgbClr val="0000FF"/>
                    </a:solidFill>
                    <a:latin typeface="HGP明朝E" pitchFamily="18" charset="-128"/>
                    <a:ea typeface="HGP明朝E" pitchFamily="18" charset="-128"/>
                  </a:endParaRPr>
                </a:p>
                <a:p>
                  <a:r>
                    <a:rPr lang="ja-JP" altLang="en-US" sz="1200" dirty="0">
                      <a:solidFill>
                        <a:srgbClr val="0000FF"/>
                      </a:solidFill>
                      <a:latin typeface="HGP明朝E" pitchFamily="18" charset="-128"/>
                      <a:ea typeface="HGP明朝E" pitchFamily="18" charset="-128"/>
                    </a:rPr>
                    <a:t>コスト削減</a:t>
                  </a:r>
                  <a:endParaRPr lang="en-US" altLang="ja-JP" sz="1200" dirty="0">
                    <a:solidFill>
                      <a:srgbClr val="0000FF"/>
                    </a:solidFill>
                    <a:latin typeface="HGP明朝E" pitchFamily="18" charset="-128"/>
                    <a:ea typeface="HGP明朝E" pitchFamily="18" charset="-128"/>
                  </a:endParaRPr>
                </a:p>
                <a:p>
                  <a:endParaRPr lang="ja-JP" altLang="en-US" sz="2000" dirty="0">
                    <a:solidFill>
                      <a:srgbClr val="0000FF"/>
                    </a:solidFill>
                    <a:latin typeface="HGP明朝E" pitchFamily="18" charset="-128"/>
                    <a:ea typeface="HGP明朝E" pitchFamily="18" charset="-128"/>
                  </a:endParaRPr>
                </a:p>
              </p:txBody>
            </p:sp>
          </p:grpSp>
          <p:sp>
            <p:nvSpPr>
              <p:cNvPr id="64" name="正方形/長方形 63"/>
              <p:cNvSpPr/>
              <p:nvPr/>
            </p:nvSpPr>
            <p:spPr>
              <a:xfrm>
                <a:off x="153377" y="5917943"/>
                <a:ext cx="2126118" cy="751732"/>
              </a:xfrm>
              <a:prstGeom prst="rect">
                <a:avLst/>
              </a:prstGeom>
            </p:spPr>
            <p:txBody>
              <a:bodyPr wrap="square">
                <a:spAutoFit/>
              </a:bodyPr>
              <a:lstStyle/>
              <a:p>
                <a:r>
                  <a:rPr lang="ja-JP" altLang="en-US" sz="1200" dirty="0">
                    <a:solidFill>
                      <a:srgbClr val="C00000"/>
                    </a:solidFill>
                    <a:latin typeface="HGP明朝E" pitchFamily="18" charset="-128"/>
                    <a:ea typeface="HGP明朝E" pitchFamily="18" charset="-128"/>
                  </a:rPr>
                  <a:t>排水断面の安定確保</a:t>
                </a:r>
              </a:p>
            </p:txBody>
          </p:sp>
        </p:grpSp>
        <p:grpSp>
          <p:nvGrpSpPr>
            <p:cNvPr id="17" name="グループ化 121"/>
            <p:cNvGrpSpPr/>
            <p:nvPr/>
          </p:nvGrpSpPr>
          <p:grpSpPr>
            <a:xfrm>
              <a:off x="7740351" y="4869160"/>
              <a:ext cx="1187624" cy="1872208"/>
              <a:chOff x="7740351" y="4869160"/>
              <a:chExt cx="1187624" cy="1872208"/>
            </a:xfrm>
          </p:grpSpPr>
          <p:pic>
            <p:nvPicPr>
              <p:cNvPr id="12" name="図 11" descr="IMG_5649.JPG"/>
              <p:cNvPicPr>
                <a:picLocks noChangeAspect="1"/>
              </p:cNvPicPr>
              <p:nvPr/>
            </p:nvPicPr>
            <p:blipFill>
              <a:blip r:embed="rId7" cstate="print"/>
              <a:srcRect l="37845" t="24222" r="8580" b="30904"/>
              <a:stretch>
                <a:fillRect/>
              </a:stretch>
            </p:blipFill>
            <p:spPr>
              <a:xfrm rot="5400000">
                <a:off x="7398059" y="5211452"/>
                <a:ext cx="1872208" cy="1187624"/>
              </a:xfrm>
              <a:prstGeom prst="rect">
                <a:avLst/>
              </a:prstGeom>
              <a:ln w="19050">
                <a:solidFill>
                  <a:srgbClr val="0000FF"/>
                </a:solidFill>
              </a:ln>
            </p:spPr>
          </p:pic>
          <p:sp>
            <p:nvSpPr>
              <p:cNvPr id="92" name="正方形/長方形 91"/>
              <p:cNvSpPr/>
              <p:nvPr/>
            </p:nvSpPr>
            <p:spPr>
              <a:xfrm>
                <a:off x="7884368" y="5805264"/>
                <a:ext cx="858695" cy="276999"/>
              </a:xfrm>
              <a:prstGeom prst="rect">
                <a:avLst/>
              </a:prstGeom>
            </p:spPr>
            <p:txBody>
              <a:bodyPr wrap="square">
                <a:spAutoFit/>
              </a:bodyPr>
              <a:lstStyle/>
              <a:p>
                <a:pPr algn="ctr"/>
                <a:r>
                  <a:rPr lang="en-US" altLang="ja-JP" sz="1200" b="1" dirty="0">
                    <a:solidFill>
                      <a:schemeClr val="bg1"/>
                    </a:solidFill>
                    <a:latin typeface="ＭＳ Ｐ明朝" pitchFamily="18" charset="-128"/>
                    <a:ea typeface="ＭＳ Ｐ明朝" pitchFamily="18" charset="-128"/>
                  </a:rPr>
                  <a:t>U</a:t>
                </a:r>
                <a:r>
                  <a:rPr lang="ja-JP" altLang="en-US" sz="1200" b="1" dirty="0">
                    <a:solidFill>
                      <a:schemeClr val="bg1"/>
                    </a:solidFill>
                    <a:latin typeface="ＭＳ Ｐ明朝" pitchFamily="18" charset="-128"/>
                    <a:ea typeface="ＭＳ Ｐ明朝" pitchFamily="18" charset="-128"/>
                  </a:rPr>
                  <a:t>字溝用</a:t>
                </a:r>
              </a:p>
            </p:txBody>
          </p:sp>
        </p:grpSp>
        <p:cxnSp>
          <p:nvCxnSpPr>
            <p:cNvPr id="94" name="直線矢印コネクタ 93"/>
            <p:cNvCxnSpPr/>
            <p:nvPr/>
          </p:nvCxnSpPr>
          <p:spPr>
            <a:xfrm>
              <a:off x="6300192" y="4365104"/>
              <a:ext cx="504056" cy="504056"/>
            </a:xfrm>
            <a:prstGeom prst="straightConnector1">
              <a:avLst/>
            </a:prstGeom>
            <a:ln w="28575">
              <a:solidFill>
                <a:srgbClr val="0000F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グループ化 138"/>
          <p:cNvGrpSpPr/>
          <p:nvPr/>
        </p:nvGrpSpPr>
        <p:grpSpPr>
          <a:xfrm>
            <a:off x="6358036" y="404664"/>
            <a:ext cx="2606452" cy="2943731"/>
            <a:chOff x="6358036" y="404664"/>
            <a:chExt cx="2606452" cy="2943731"/>
          </a:xfrm>
        </p:grpSpPr>
        <p:pic>
          <p:nvPicPr>
            <p:cNvPr id="16" name="図 15" descr="1xrk13.jpg"/>
            <p:cNvPicPr>
              <a:picLocks noChangeAspect="1"/>
            </p:cNvPicPr>
            <p:nvPr/>
          </p:nvPicPr>
          <p:blipFill>
            <a:blip r:embed="rId8" cstate="print"/>
            <a:srcRect l="30252" t="11065" r="16081"/>
            <a:stretch>
              <a:fillRect/>
            </a:stretch>
          </p:blipFill>
          <p:spPr>
            <a:xfrm rot="5400000">
              <a:off x="7341005" y="155939"/>
              <a:ext cx="1302749" cy="1800200"/>
            </a:xfrm>
            <a:prstGeom prst="rect">
              <a:avLst/>
            </a:prstGeom>
            <a:ln w="19050">
              <a:solidFill>
                <a:srgbClr val="FF0000"/>
              </a:solidFill>
            </a:ln>
          </p:spPr>
        </p:pic>
        <p:sp>
          <p:nvSpPr>
            <p:cNvPr id="89" name="正方形/長方形 88"/>
            <p:cNvSpPr/>
            <p:nvPr/>
          </p:nvSpPr>
          <p:spPr>
            <a:xfrm>
              <a:off x="7092280" y="1700808"/>
              <a:ext cx="1872208" cy="276999"/>
            </a:xfrm>
            <a:prstGeom prst="rect">
              <a:avLst/>
            </a:prstGeom>
          </p:spPr>
          <p:txBody>
            <a:bodyPr wrap="square">
              <a:spAutoFit/>
            </a:bodyPr>
            <a:lstStyle/>
            <a:p>
              <a:pPr marL="342900" indent="-342900"/>
              <a:r>
                <a:rPr lang="ja-JP" altLang="en-US" sz="1200" dirty="0">
                  <a:latin typeface="HGP明朝E" pitchFamily="18" charset="-128"/>
                  <a:ea typeface="HGP明朝E" pitchFamily="18" charset="-128"/>
                </a:rPr>
                <a:t>適切な薬剤投入が難しい</a:t>
              </a:r>
              <a:endParaRPr lang="en-US" altLang="ja-JP" sz="1200" dirty="0">
                <a:latin typeface="HGP明朝E" pitchFamily="18" charset="-128"/>
                <a:ea typeface="HGP明朝E" pitchFamily="18" charset="-128"/>
              </a:endParaRPr>
            </a:p>
          </p:txBody>
        </p:sp>
        <p:cxnSp>
          <p:nvCxnSpPr>
            <p:cNvPr id="102" name="直線矢印コネクタ 101"/>
            <p:cNvCxnSpPr>
              <a:endCxn id="58" idx="7"/>
            </p:cNvCxnSpPr>
            <p:nvPr/>
          </p:nvCxnSpPr>
          <p:spPr>
            <a:xfrm flipH="1">
              <a:off x="6358036" y="1700808"/>
              <a:ext cx="734248" cy="1647587"/>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 name="グループ化 139"/>
          <p:cNvGrpSpPr/>
          <p:nvPr/>
        </p:nvGrpSpPr>
        <p:grpSpPr>
          <a:xfrm>
            <a:off x="6516216" y="2047130"/>
            <a:ext cx="2448272" cy="2162925"/>
            <a:chOff x="6516216" y="2047130"/>
            <a:chExt cx="2448272" cy="2162925"/>
          </a:xfrm>
        </p:grpSpPr>
        <p:pic>
          <p:nvPicPr>
            <p:cNvPr id="24" name="図 23" descr="225975_4-e.jpg"/>
            <p:cNvPicPr>
              <a:picLocks noChangeAspect="1"/>
            </p:cNvPicPr>
            <p:nvPr/>
          </p:nvPicPr>
          <p:blipFill>
            <a:blip r:embed="rId9" cstate="print"/>
            <a:srcRect l="20233" t="31118" r="20230"/>
            <a:stretch>
              <a:fillRect/>
            </a:stretch>
          </p:blipFill>
          <p:spPr>
            <a:xfrm>
              <a:off x="7092280" y="2047130"/>
              <a:ext cx="1800200" cy="1885924"/>
            </a:xfrm>
            <a:prstGeom prst="rect">
              <a:avLst/>
            </a:prstGeom>
            <a:ln w="19050" cap="sq">
              <a:solidFill>
                <a:srgbClr val="FF0000"/>
              </a:solidFill>
              <a:miter lim="800000"/>
            </a:ln>
            <a:effectLst/>
          </p:spPr>
        </p:pic>
        <p:sp>
          <p:nvSpPr>
            <p:cNvPr id="87" name="正方形/長方形 86"/>
            <p:cNvSpPr/>
            <p:nvPr/>
          </p:nvSpPr>
          <p:spPr>
            <a:xfrm>
              <a:off x="7092280" y="3933056"/>
              <a:ext cx="1872208" cy="276999"/>
            </a:xfrm>
            <a:prstGeom prst="rect">
              <a:avLst/>
            </a:prstGeom>
          </p:spPr>
          <p:txBody>
            <a:bodyPr wrap="square">
              <a:spAutoFit/>
            </a:bodyPr>
            <a:lstStyle/>
            <a:p>
              <a:pPr marL="342900" indent="-342900"/>
              <a:r>
                <a:rPr lang="ja-JP" altLang="en-US" sz="1200" dirty="0">
                  <a:latin typeface="HGP明朝E" pitchFamily="18" charset="-128"/>
                  <a:ea typeface="HGP明朝E" pitchFamily="18" charset="-128"/>
                </a:rPr>
                <a:t>堆積物で排水断面が減る</a:t>
              </a:r>
              <a:endParaRPr lang="en-US" altLang="ja-JP" sz="1200" dirty="0">
                <a:latin typeface="HGP明朝E" pitchFamily="18" charset="-128"/>
                <a:ea typeface="HGP明朝E" pitchFamily="18" charset="-128"/>
              </a:endParaRPr>
            </a:p>
          </p:txBody>
        </p:sp>
        <p:cxnSp>
          <p:nvCxnSpPr>
            <p:cNvPr id="104" name="直線矢印コネクタ 103"/>
            <p:cNvCxnSpPr>
              <a:stCxn id="24" idx="1"/>
              <a:endCxn id="58" idx="6"/>
            </p:cNvCxnSpPr>
            <p:nvPr/>
          </p:nvCxnSpPr>
          <p:spPr>
            <a:xfrm flipH="1">
              <a:off x="6516216" y="2990092"/>
              <a:ext cx="576064" cy="859078"/>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2" name="グループ化 134"/>
          <p:cNvGrpSpPr/>
          <p:nvPr/>
        </p:nvGrpSpPr>
        <p:grpSpPr>
          <a:xfrm>
            <a:off x="179512" y="2559422"/>
            <a:ext cx="2704304" cy="3541425"/>
            <a:chOff x="179512" y="2559422"/>
            <a:chExt cx="2704304" cy="3541425"/>
          </a:xfrm>
        </p:grpSpPr>
        <p:sp>
          <p:nvSpPr>
            <p:cNvPr id="19" name="正方形/長方形 18"/>
            <p:cNvSpPr/>
            <p:nvPr/>
          </p:nvSpPr>
          <p:spPr>
            <a:xfrm>
              <a:off x="179512" y="5085184"/>
              <a:ext cx="1728192" cy="1015663"/>
            </a:xfrm>
            <a:prstGeom prst="rect">
              <a:avLst/>
            </a:prstGeom>
          </p:spPr>
          <p:txBody>
            <a:bodyPr wrap="square">
              <a:spAutoFit/>
            </a:bodyPr>
            <a:lstStyle/>
            <a:p>
              <a:pPr marL="342900" indent="-342900"/>
              <a:r>
                <a:rPr lang="ja-JP" altLang="en-US" sz="1200" dirty="0">
                  <a:latin typeface="HGP明朝E" pitchFamily="18" charset="-128"/>
                  <a:ea typeface="HGP明朝E" pitchFamily="18" charset="-128"/>
                </a:rPr>
                <a:t>雨水利用の課題改善＝</a:t>
              </a:r>
              <a:endParaRPr lang="en-US" altLang="ja-JP" sz="1200" dirty="0">
                <a:latin typeface="HGP明朝E" pitchFamily="18" charset="-128"/>
                <a:ea typeface="HGP明朝E" pitchFamily="18" charset="-128"/>
              </a:endParaRPr>
            </a:p>
            <a:p>
              <a:pPr marL="342900" indent="-342900"/>
              <a:r>
                <a:rPr lang="ja-JP" altLang="en-US" sz="1200" dirty="0">
                  <a:latin typeface="HGP明朝E" pitchFamily="18" charset="-128"/>
                  <a:ea typeface="HGP明朝E" pitchFamily="18" charset="-128"/>
                </a:rPr>
                <a:t>①軒樋のゴミ詰まり防止</a:t>
              </a:r>
              <a:endParaRPr lang="en-US" altLang="ja-JP" sz="1200" dirty="0">
                <a:latin typeface="HGP明朝E" pitchFamily="18" charset="-128"/>
                <a:ea typeface="HGP明朝E" pitchFamily="18" charset="-128"/>
              </a:endParaRPr>
            </a:p>
            <a:p>
              <a:pPr marL="342900" indent="-342900"/>
              <a:r>
                <a:rPr lang="ja-JP" altLang="en-US" sz="1200" dirty="0">
                  <a:latin typeface="HGP明朝E" pitchFamily="18" charset="-128"/>
                  <a:ea typeface="HGP明朝E" pitchFamily="18" charset="-128"/>
                </a:rPr>
                <a:t>②安定集水</a:t>
              </a:r>
              <a:endParaRPr lang="en-US" altLang="ja-JP" sz="1200" dirty="0">
                <a:latin typeface="HGP明朝E" pitchFamily="18" charset="-128"/>
                <a:ea typeface="HGP明朝E" pitchFamily="18" charset="-128"/>
              </a:endParaRPr>
            </a:p>
            <a:p>
              <a:pPr marL="342900" indent="-342900"/>
              <a:r>
                <a:rPr lang="ja-JP" altLang="en-US" sz="1200" dirty="0">
                  <a:latin typeface="HGP明朝E" pitchFamily="18" charset="-128"/>
                  <a:ea typeface="HGP明朝E" pitchFamily="18" charset="-128"/>
                </a:rPr>
                <a:t>③貯水タンク内のゴミの堆積防止</a:t>
              </a:r>
              <a:endParaRPr lang="en-US" altLang="ja-JP" sz="1200" dirty="0">
                <a:latin typeface="HGP明朝E" pitchFamily="18" charset="-128"/>
                <a:ea typeface="HGP明朝E" pitchFamily="18" charset="-128"/>
              </a:endParaRPr>
            </a:p>
          </p:txBody>
        </p:sp>
        <p:grpSp>
          <p:nvGrpSpPr>
            <p:cNvPr id="27" name="グループ化 40"/>
            <p:cNvGrpSpPr/>
            <p:nvPr/>
          </p:nvGrpSpPr>
          <p:grpSpPr>
            <a:xfrm>
              <a:off x="179512" y="3789040"/>
              <a:ext cx="1728192" cy="1205414"/>
              <a:chOff x="6407696" y="4860498"/>
              <a:chExt cx="2736304" cy="1997502"/>
            </a:xfrm>
          </p:grpSpPr>
          <p:pic>
            <p:nvPicPr>
              <p:cNvPr id="42" name="図 41" descr="4.JPG"/>
              <p:cNvPicPr>
                <a:picLocks noChangeAspect="1"/>
              </p:cNvPicPr>
              <p:nvPr/>
            </p:nvPicPr>
            <p:blipFill>
              <a:blip r:embed="rId10" cstate="print"/>
              <a:stretch>
                <a:fillRect/>
              </a:stretch>
            </p:blipFill>
            <p:spPr>
              <a:xfrm>
                <a:off x="6407696" y="4860498"/>
                <a:ext cx="2736304" cy="1997502"/>
              </a:xfrm>
              <a:prstGeom prst="rect">
                <a:avLst/>
              </a:prstGeom>
              <a:ln w="19050">
                <a:solidFill>
                  <a:srgbClr val="0000FF"/>
                </a:solidFill>
              </a:ln>
            </p:spPr>
          </p:pic>
          <p:sp>
            <p:nvSpPr>
              <p:cNvPr id="43" name="正方形/長方形 42"/>
              <p:cNvSpPr/>
              <p:nvPr/>
            </p:nvSpPr>
            <p:spPr>
              <a:xfrm>
                <a:off x="7319797" y="4860498"/>
                <a:ext cx="1254139" cy="459017"/>
              </a:xfrm>
              <a:prstGeom prst="rect">
                <a:avLst/>
              </a:prstGeom>
            </p:spPr>
            <p:txBody>
              <a:bodyPr wrap="square">
                <a:spAutoFit/>
              </a:bodyPr>
              <a:lstStyle/>
              <a:p>
                <a:r>
                  <a:rPr lang="en-US" altLang="ja-JP" sz="1200" dirty="0">
                    <a:solidFill>
                      <a:srgbClr val="0000FF"/>
                    </a:solidFill>
                    <a:latin typeface="ＭＳ Ｐ明朝" pitchFamily="18" charset="-128"/>
                    <a:ea typeface="ＭＳ Ｐ明朝" pitchFamily="18" charset="-128"/>
                  </a:rPr>
                  <a:t> </a:t>
                </a:r>
                <a:r>
                  <a:rPr lang="ja-JP" altLang="en-US" sz="1200" b="1" dirty="0">
                    <a:solidFill>
                      <a:schemeClr val="bg1"/>
                    </a:solidFill>
                    <a:latin typeface="ＭＳ Ｐ明朝" pitchFamily="18" charset="-128"/>
                    <a:ea typeface="ＭＳ Ｐ明朝" pitchFamily="18" charset="-128"/>
                  </a:rPr>
                  <a:t>軒樋用</a:t>
                </a:r>
                <a:endParaRPr lang="ja-JP" altLang="en-US" sz="1200" b="1" dirty="0">
                  <a:solidFill>
                    <a:schemeClr val="bg1"/>
                  </a:solidFill>
                </a:endParaRPr>
              </a:p>
            </p:txBody>
          </p:sp>
        </p:grpSp>
        <p:cxnSp>
          <p:nvCxnSpPr>
            <p:cNvPr id="114" name="直線矢印コネクタ 113"/>
            <p:cNvCxnSpPr>
              <a:stCxn id="56" idx="3"/>
            </p:cNvCxnSpPr>
            <p:nvPr/>
          </p:nvCxnSpPr>
          <p:spPr>
            <a:xfrm flipH="1">
              <a:off x="1907704" y="2559422"/>
              <a:ext cx="976112" cy="1229618"/>
            </a:xfrm>
            <a:prstGeom prst="straightConnector1">
              <a:avLst/>
            </a:prstGeom>
            <a:ln w="28575">
              <a:solidFill>
                <a:srgbClr val="0000F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8" name="グループ化 132"/>
          <p:cNvGrpSpPr/>
          <p:nvPr/>
        </p:nvGrpSpPr>
        <p:grpSpPr>
          <a:xfrm>
            <a:off x="107504" y="404664"/>
            <a:ext cx="2776312" cy="1827208"/>
            <a:chOff x="107504" y="404664"/>
            <a:chExt cx="2776312" cy="1827208"/>
          </a:xfrm>
        </p:grpSpPr>
        <p:pic>
          <p:nvPicPr>
            <p:cNvPr id="14" name="図 13" descr="image5.jpg"/>
            <p:cNvPicPr>
              <a:picLocks noChangeAspect="1"/>
            </p:cNvPicPr>
            <p:nvPr/>
          </p:nvPicPr>
          <p:blipFill>
            <a:blip r:embed="rId11" cstate="print"/>
            <a:srcRect r="15625"/>
            <a:stretch>
              <a:fillRect/>
            </a:stretch>
          </p:blipFill>
          <p:spPr>
            <a:xfrm>
              <a:off x="179512" y="404664"/>
              <a:ext cx="1728192" cy="1413975"/>
            </a:xfrm>
            <a:prstGeom prst="rect">
              <a:avLst/>
            </a:prstGeom>
            <a:ln w="19050" cap="sq">
              <a:solidFill>
                <a:srgbClr val="FF0000"/>
              </a:solidFill>
              <a:miter lim="800000"/>
            </a:ln>
            <a:effectLst/>
          </p:spPr>
        </p:pic>
        <p:sp>
          <p:nvSpPr>
            <p:cNvPr id="90" name="正方形/長方形 89"/>
            <p:cNvSpPr/>
            <p:nvPr/>
          </p:nvSpPr>
          <p:spPr>
            <a:xfrm>
              <a:off x="107504" y="1772816"/>
              <a:ext cx="1872208" cy="276999"/>
            </a:xfrm>
            <a:prstGeom prst="rect">
              <a:avLst/>
            </a:prstGeom>
          </p:spPr>
          <p:txBody>
            <a:bodyPr wrap="square">
              <a:spAutoFit/>
            </a:bodyPr>
            <a:lstStyle/>
            <a:p>
              <a:pPr marL="342900" indent="-342900"/>
              <a:r>
                <a:rPr lang="ja-JP" altLang="en-US" sz="1200" dirty="0">
                  <a:latin typeface="HGP明朝E" pitchFamily="18" charset="-128"/>
                  <a:ea typeface="HGP明朝E" pitchFamily="18" charset="-128"/>
                </a:rPr>
                <a:t>樋詰まりで出来る溜まり水</a:t>
              </a:r>
              <a:endParaRPr lang="en-US" altLang="ja-JP" sz="1200" dirty="0">
                <a:latin typeface="HGP明朝E" pitchFamily="18" charset="-128"/>
                <a:ea typeface="HGP明朝E" pitchFamily="18" charset="-128"/>
              </a:endParaRPr>
            </a:p>
          </p:txBody>
        </p:sp>
        <p:cxnSp>
          <p:nvCxnSpPr>
            <p:cNvPr id="117" name="直線矢印コネクタ 116"/>
            <p:cNvCxnSpPr>
              <a:endCxn id="56" idx="1"/>
            </p:cNvCxnSpPr>
            <p:nvPr/>
          </p:nvCxnSpPr>
          <p:spPr>
            <a:xfrm>
              <a:off x="1907704" y="1197210"/>
              <a:ext cx="976112" cy="1034662"/>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グループ化 133"/>
          <p:cNvGrpSpPr/>
          <p:nvPr/>
        </p:nvGrpSpPr>
        <p:grpSpPr>
          <a:xfrm>
            <a:off x="107504" y="2060848"/>
            <a:ext cx="2520280" cy="1717159"/>
            <a:chOff x="107504" y="2060848"/>
            <a:chExt cx="2520280" cy="1717159"/>
          </a:xfrm>
        </p:grpSpPr>
        <p:pic>
          <p:nvPicPr>
            <p:cNvPr id="11" name="Picture 22" descr="V:\NETIS用資料\千代田町中学校7.16\千代田中20160716\P7160375.JPG"/>
            <p:cNvPicPr>
              <a:picLocks noChangeAspect="1" noChangeArrowheads="1"/>
            </p:cNvPicPr>
            <p:nvPr/>
          </p:nvPicPr>
          <p:blipFill>
            <a:blip r:embed="rId12" cstate="print"/>
            <a:srcRect l="24164" t="7846" b="10751"/>
            <a:stretch>
              <a:fillRect/>
            </a:stretch>
          </p:blipFill>
          <p:spPr bwMode="auto">
            <a:xfrm>
              <a:off x="179512" y="2060848"/>
              <a:ext cx="1728192" cy="1484835"/>
            </a:xfrm>
            <a:prstGeom prst="rect">
              <a:avLst/>
            </a:prstGeom>
            <a:ln w="19050" cap="sq">
              <a:solidFill>
                <a:srgbClr val="FF0000"/>
              </a:solidFill>
              <a:miter lim="800000"/>
            </a:ln>
            <a:effectLst/>
          </p:spPr>
        </p:pic>
        <p:sp>
          <p:nvSpPr>
            <p:cNvPr id="91" name="正方形/長方形 90"/>
            <p:cNvSpPr/>
            <p:nvPr/>
          </p:nvSpPr>
          <p:spPr>
            <a:xfrm>
              <a:off x="107504" y="3501008"/>
              <a:ext cx="1872208" cy="276999"/>
            </a:xfrm>
            <a:prstGeom prst="rect">
              <a:avLst/>
            </a:prstGeom>
          </p:spPr>
          <p:txBody>
            <a:bodyPr wrap="square">
              <a:spAutoFit/>
            </a:bodyPr>
            <a:lstStyle/>
            <a:p>
              <a:pPr marL="342900" indent="-342900"/>
              <a:r>
                <a:rPr lang="ja-JP" altLang="en-US" sz="1200" dirty="0">
                  <a:latin typeface="HGP明朝E" pitchFamily="18" charset="-128"/>
                  <a:ea typeface="HGP明朝E" pitchFamily="18" charset="-128"/>
                </a:rPr>
                <a:t>備品の損失経費増加</a:t>
              </a:r>
              <a:endParaRPr lang="en-US" altLang="ja-JP" sz="1200" dirty="0">
                <a:latin typeface="HGP明朝E" pitchFamily="18" charset="-128"/>
                <a:ea typeface="HGP明朝E" pitchFamily="18" charset="-128"/>
              </a:endParaRPr>
            </a:p>
          </p:txBody>
        </p:sp>
        <p:cxnSp>
          <p:nvCxnSpPr>
            <p:cNvPr id="119" name="直線矢印コネクタ 118"/>
            <p:cNvCxnSpPr>
              <a:stCxn id="11" idx="3"/>
            </p:cNvCxnSpPr>
            <p:nvPr/>
          </p:nvCxnSpPr>
          <p:spPr>
            <a:xfrm flipV="1">
              <a:off x="1907704" y="2492896"/>
              <a:ext cx="720080" cy="310370"/>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0" name="グループ化 135"/>
          <p:cNvGrpSpPr/>
          <p:nvPr/>
        </p:nvGrpSpPr>
        <p:grpSpPr>
          <a:xfrm>
            <a:off x="1979712" y="3861049"/>
            <a:ext cx="2258037" cy="2996951"/>
            <a:chOff x="1979712" y="3861049"/>
            <a:chExt cx="2258037" cy="2996951"/>
          </a:xfrm>
        </p:grpSpPr>
        <p:cxnSp>
          <p:nvCxnSpPr>
            <p:cNvPr id="110" name="直線矢印コネクタ 109"/>
            <p:cNvCxnSpPr>
              <a:stCxn id="10" idx="0"/>
            </p:cNvCxnSpPr>
            <p:nvPr/>
          </p:nvCxnSpPr>
          <p:spPr>
            <a:xfrm flipV="1">
              <a:off x="2985452" y="3861049"/>
              <a:ext cx="1252297" cy="1224135"/>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 name="グループ化 128"/>
            <p:cNvGrpSpPr/>
            <p:nvPr/>
          </p:nvGrpSpPr>
          <p:grpSpPr>
            <a:xfrm>
              <a:off x="1979712" y="5085184"/>
              <a:ext cx="2160240" cy="1772816"/>
              <a:chOff x="1763688" y="5085184"/>
              <a:chExt cx="2160240" cy="1772816"/>
            </a:xfrm>
          </p:grpSpPr>
          <p:pic>
            <p:nvPicPr>
              <p:cNvPr id="10" name="図 9" descr="110605ab.jpg"/>
              <p:cNvPicPr>
                <a:picLocks noChangeAspect="1"/>
              </p:cNvPicPr>
              <p:nvPr/>
            </p:nvPicPr>
            <p:blipFill>
              <a:blip r:embed="rId13" cstate="print"/>
              <a:srcRect t="7225"/>
              <a:stretch>
                <a:fillRect/>
              </a:stretch>
            </p:blipFill>
            <p:spPr>
              <a:xfrm>
                <a:off x="1835696" y="5085184"/>
                <a:ext cx="1867464" cy="1296144"/>
              </a:xfrm>
              <a:prstGeom prst="rect">
                <a:avLst/>
              </a:prstGeom>
              <a:ln>
                <a:solidFill>
                  <a:srgbClr val="FF0000"/>
                </a:solidFill>
              </a:ln>
            </p:spPr>
          </p:pic>
          <p:sp>
            <p:nvSpPr>
              <p:cNvPr id="23" name="正方形/長方形 22"/>
              <p:cNvSpPr/>
              <p:nvPr/>
            </p:nvSpPr>
            <p:spPr>
              <a:xfrm>
                <a:off x="1763688" y="6396335"/>
                <a:ext cx="2160240" cy="461665"/>
              </a:xfrm>
              <a:prstGeom prst="rect">
                <a:avLst/>
              </a:prstGeom>
            </p:spPr>
            <p:txBody>
              <a:bodyPr wrap="square">
                <a:spAutoFit/>
              </a:bodyPr>
              <a:lstStyle/>
              <a:p>
                <a:pPr marL="342900" indent="-342900"/>
                <a:r>
                  <a:rPr lang="ja-JP" altLang="en-US" sz="1200" dirty="0">
                    <a:latin typeface="HGP明朝E" pitchFamily="18" charset="-128"/>
                    <a:ea typeface="HGP明朝E" pitchFamily="18" charset="-128"/>
                  </a:rPr>
                  <a:t>泥溜まりスペース蚊の発生</a:t>
                </a:r>
                <a:endParaRPr lang="en-US" altLang="ja-JP" sz="1200" dirty="0">
                  <a:latin typeface="HGP明朝E" pitchFamily="18" charset="-128"/>
                  <a:ea typeface="HGP明朝E" pitchFamily="18" charset="-128"/>
                </a:endParaRPr>
              </a:p>
              <a:p>
                <a:pPr marL="342900" indent="-342900"/>
                <a:r>
                  <a:rPr lang="ja-JP" altLang="en-US" sz="1200" dirty="0">
                    <a:latin typeface="HGP明朝E" pitchFamily="18" charset="-128"/>
                    <a:ea typeface="HGP明朝E" pitchFamily="18" charset="-128"/>
                  </a:rPr>
                  <a:t>容量を超えたゴミが放出する</a:t>
                </a:r>
                <a:endParaRPr lang="en-US" altLang="ja-JP" sz="1200" dirty="0">
                  <a:latin typeface="HGP明朝E" pitchFamily="18" charset="-128"/>
                  <a:ea typeface="HGP明朝E" pitchFamily="18" charset="-128"/>
                </a:endParaRPr>
              </a:p>
            </p:txBody>
          </p:sp>
        </p:grpSp>
      </p:grpSp>
      <p:grpSp>
        <p:nvGrpSpPr>
          <p:cNvPr id="33" name="グループ化 137"/>
          <p:cNvGrpSpPr/>
          <p:nvPr/>
        </p:nvGrpSpPr>
        <p:grpSpPr>
          <a:xfrm>
            <a:off x="3995936" y="3933056"/>
            <a:ext cx="1656185" cy="2909937"/>
            <a:chOff x="3995936" y="3933056"/>
            <a:chExt cx="1656185" cy="2909937"/>
          </a:xfrm>
        </p:grpSpPr>
        <p:grpSp>
          <p:nvGrpSpPr>
            <p:cNvPr id="34" name="グループ化 47"/>
            <p:cNvGrpSpPr/>
            <p:nvPr/>
          </p:nvGrpSpPr>
          <p:grpSpPr>
            <a:xfrm>
              <a:off x="4139952" y="5085184"/>
              <a:ext cx="1440160" cy="1296144"/>
              <a:chOff x="3864450" y="4870625"/>
              <a:chExt cx="1858802" cy="1987375"/>
            </a:xfrm>
          </p:grpSpPr>
          <p:pic>
            <p:nvPicPr>
              <p:cNvPr id="49" name="図 48" descr="2016-02-08 14.34.27.jpg"/>
              <p:cNvPicPr>
                <a:picLocks noChangeAspect="1"/>
              </p:cNvPicPr>
              <p:nvPr/>
            </p:nvPicPr>
            <p:blipFill>
              <a:blip r:embed="rId14" cstate="print"/>
              <a:srcRect l="5468" t="3157" r="16406"/>
              <a:stretch>
                <a:fillRect/>
              </a:stretch>
            </p:blipFill>
            <p:spPr>
              <a:xfrm>
                <a:off x="3864450" y="4870625"/>
                <a:ext cx="1858802" cy="1987375"/>
              </a:xfrm>
              <a:prstGeom prst="rect">
                <a:avLst/>
              </a:prstGeom>
              <a:ln w="19050">
                <a:solidFill>
                  <a:srgbClr val="0000FF"/>
                </a:solidFill>
              </a:ln>
            </p:spPr>
          </p:pic>
          <p:sp>
            <p:nvSpPr>
              <p:cNvPr id="53" name="正方形/長方形 52"/>
              <p:cNvSpPr/>
              <p:nvPr/>
            </p:nvSpPr>
            <p:spPr>
              <a:xfrm>
                <a:off x="4143270" y="5085186"/>
                <a:ext cx="1301161" cy="424722"/>
              </a:xfrm>
              <a:prstGeom prst="rect">
                <a:avLst/>
              </a:prstGeom>
            </p:spPr>
            <p:txBody>
              <a:bodyPr wrap="square">
                <a:spAutoFit/>
              </a:bodyPr>
              <a:lstStyle/>
              <a:p>
                <a:pPr algn="ctr"/>
                <a:r>
                  <a:rPr lang="ja-JP" altLang="en-US" sz="1200" b="1" dirty="0">
                    <a:solidFill>
                      <a:schemeClr val="bg1"/>
                    </a:solidFill>
                    <a:latin typeface="ＭＳ Ｐ明朝" pitchFamily="18" charset="-128"/>
                    <a:ea typeface="ＭＳ Ｐ明朝" pitchFamily="18" charset="-128"/>
                  </a:rPr>
                  <a:t>雨水桝用</a:t>
                </a:r>
              </a:p>
            </p:txBody>
          </p:sp>
        </p:grpSp>
        <p:cxnSp>
          <p:nvCxnSpPr>
            <p:cNvPr id="108" name="直線矢印コネクタ 107"/>
            <p:cNvCxnSpPr>
              <a:endCxn id="49" idx="0"/>
            </p:cNvCxnSpPr>
            <p:nvPr/>
          </p:nvCxnSpPr>
          <p:spPr>
            <a:xfrm>
              <a:off x="4572000" y="3933056"/>
              <a:ext cx="288032" cy="1152128"/>
            </a:xfrm>
            <a:prstGeom prst="straightConnector1">
              <a:avLst/>
            </a:prstGeom>
            <a:ln w="28575">
              <a:solidFill>
                <a:srgbClr val="0000F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正方形/長方形 136"/>
            <p:cNvSpPr/>
            <p:nvPr/>
          </p:nvSpPr>
          <p:spPr>
            <a:xfrm>
              <a:off x="3995936" y="6381328"/>
              <a:ext cx="1656185" cy="461665"/>
            </a:xfrm>
            <a:prstGeom prst="rect">
              <a:avLst/>
            </a:prstGeom>
          </p:spPr>
          <p:txBody>
            <a:bodyPr wrap="square">
              <a:spAutoFit/>
            </a:bodyPr>
            <a:lstStyle/>
            <a:p>
              <a:r>
                <a:rPr lang="ja-JP" altLang="en-US" sz="1200" dirty="0">
                  <a:latin typeface="HGP明朝E" pitchFamily="18" charset="-128"/>
                  <a:ea typeface="HGP明朝E" pitchFamily="18" charset="-128"/>
                </a:rPr>
                <a:t>蚊絶滅マットで蚊繁殖スペース無くす</a:t>
              </a:r>
              <a:endParaRPr lang="ja-JP" altLang="en-US" sz="1200" dirty="0"/>
            </a:p>
          </p:txBody>
        </p:sp>
      </p:grpSp>
      <p:grpSp>
        <p:nvGrpSpPr>
          <p:cNvPr id="35" name="グループ化 79"/>
          <p:cNvGrpSpPr/>
          <p:nvPr/>
        </p:nvGrpSpPr>
        <p:grpSpPr>
          <a:xfrm>
            <a:off x="2555776" y="548680"/>
            <a:ext cx="3816424" cy="864096"/>
            <a:chOff x="2555776" y="548680"/>
            <a:chExt cx="3816424" cy="864096"/>
          </a:xfrm>
        </p:grpSpPr>
        <p:sp>
          <p:nvSpPr>
            <p:cNvPr id="46" name="正方形/長方形 45"/>
            <p:cNvSpPr/>
            <p:nvPr/>
          </p:nvSpPr>
          <p:spPr>
            <a:xfrm>
              <a:off x="2555776" y="548680"/>
              <a:ext cx="3816424" cy="584775"/>
            </a:xfrm>
            <a:prstGeom prst="rect">
              <a:avLst/>
            </a:prstGeom>
          </p:spPr>
          <p:txBody>
            <a:bodyPr wrap="square">
              <a:spAutoFit/>
            </a:bodyPr>
            <a:lstStyle/>
            <a:p>
              <a:pPr marL="342900" indent="-342900"/>
              <a:r>
                <a:rPr lang="ja-JP" altLang="en-US" sz="1600" dirty="0">
                  <a:latin typeface="HGP明朝E" pitchFamily="18" charset="-128"/>
                  <a:ea typeface="HGP明朝E" pitchFamily="18" charset="-128"/>
                </a:rPr>
                <a:t>総合経費削減＝継続的購入経費、処理費、</a:t>
              </a:r>
              <a:endParaRPr lang="en-US" altLang="ja-JP" sz="1600" dirty="0">
                <a:latin typeface="HGP明朝E" pitchFamily="18" charset="-128"/>
                <a:ea typeface="HGP明朝E" pitchFamily="18" charset="-128"/>
              </a:endParaRPr>
            </a:p>
            <a:p>
              <a:pPr marL="342900" indent="-342900"/>
              <a:r>
                <a:rPr lang="ja-JP" altLang="en-US" sz="1600" dirty="0">
                  <a:latin typeface="HGP明朝E" pitchFamily="18" charset="-128"/>
                  <a:ea typeface="HGP明朝E" pitchFamily="18" charset="-128"/>
                </a:rPr>
                <a:t>人件費の削減</a:t>
              </a:r>
              <a:r>
                <a:rPr lang="en-US" altLang="ja-JP" sz="1600" dirty="0">
                  <a:latin typeface="HGP明朝E" pitchFamily="18" charset="-128"/>
                  <a:ea typeface="HGP明朝E" pitchFamily="18" charset="-128"/>
                </a:rPr>
                <a:t>【</a:t>
              </a:r>
              <a:r>
                <a:rPr lang="en-US" altLang="ja-JP" sz="1600" dirty="0">
                  <a:solidFill>
                    <a:srgbClr val="0000FF"/>
                  </a:solidFill>
                  <a:latin typeface="HGP明朝E" pitchFamily="18" charset="-128"/>
                  <a:ea typeface="HGP明朝E" pitchFamily="18" charset="-128"/>
                </a:rPr>
                <a:t>26%</a:t>
              </a:r>
              <a:r>
                <a:rPr lang="ja-JP" altLang="en-US" sz="1600" dirty="0">
                  <a:solidFill>
                    <a:srgbClr val="0000FF"/>
                  </a:solidFill>
                  <a:latin typeface="HGP明朝E" pitchFamily="18" charset="-128"/>
                  <a:ea typeface="HGP明朝E" pitchFamily="18" charset="-128"/>
                </a:rPr>
                <a:t>から最大</a:t>
              </a:r>
              <a:r>
                <a:rPr lang="en-US" altLang="ja-JP" sz="1600" dirty="0">
                  <a:solidFill>
                    <a:srgbClr val="0000FF"/>
                  </a:solidFill>
                  <a:latin typeface="HGP明朝E" pitchFamily="18" charset="-128"/>
                  <a:ea typeface="HGP明朝E" pitchFamily="18" charset="-128"/>
                </a:rPr>
                <a:t>75%</a:t>
              </a:r>
              <a:r>
                <a:rPr lang="ja-JP" altLang="en-US" sz="1600" dirty="0">
                  <a:solidFill>
                    <a:srgbClr val="0000FF"/>
                  </a:solidFill>
                  <a:latin typeface="HGP明朝E" pitchFamily="18" charset="-128"/>
                  <a:ea typeface="HGP明朝E" pitchFamily="18" charset="-128"/>
                </a:rPr>
                <a:t>削減</a:t>
              </a:r>
              <a:r>
                <a:rPr lang="en-US" altLang="ja-JP" sz="1600" dirty="0">
                  <a:latin typeface="HGP明朝E" pitchFamily="18" charset="-128"/>
                  <a:ea typeface="HGP明朝E" pitchFamily="18" charset="-128"/>
                </a:rPr>
                <a:t>】</a:t>
              </a:r>
            </a:p>
          </p:txBody>
        </p:sp>
        <p:sp>
          <p:nvSpPr>
            <p:cNvPr id="73" name="等号 72"/>
            <p:cNvSpPr/>
            <p:nvPr/>
          </p:nvSpPr>
          <p:spPr>
            <a:xfrm rot="5400000">
              <a:off x="4031940" y="1016732"/>
              <a:ext cx="288032" cy="504056"/>
            </a:xfrm>
            <a:prstGeom prst="mathEqual">
              <a:avLst>
                <a:gd name="adj1" fmla="val 2687"/>
                <a:gd name="adj2" fmla="val 117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81" name="正方形/長方形 80"/>
          <p:cNvSpPr/>
          <p:nvPr/>
        </p:nvSpPr>
        <p:spPr>
          <a:xfrm>
            <a:off x="2411760" y="1340768"/>
            <a:ext cx="4176464" cy="338554"/>
          </a:xfrm>
          <a:prstGeom prst="rect">
            <a:avLst/>
          </a:prstGeom>
        </p:spPr>
        <p:txBody>
          <a:bodyPr wrap="square">
            <a:spAutoFit/>
          </a:bodyPr>
          <a:lstStyle/>
          <a:p>
            <a:pPr marL="342900" indent="-342900"/>
            <a:r>
              <a:rPr lang="ja-JP" altLang="en-US" sz="1600" dirty="0">
                <a:solidFill>
                  <a:srgbClr val="0000FF"/>
                </a:solidFill>
                <a:latin typeface="HGP明朝E" pitchFamily="18" charset="-128"/>
                <a:ea typeface="HGP明朝E" pitchFamily="18" charset="-128"/>
              </a:rPr>
              <a:t>敷地内のゴミを雨排水路を通じて流出させない</a:t>
            </a:r>
            <a:endParaRPr lang="en-US" altLang="ja-JP" sz="1600" dirty="0">
              <a:solidFill>
                <a:srgbClr val="0000FF"/>
              </a:solidFill>
              <a:latin typeface="HGP明朝E" pitchFamily="18" charset="-128"/>
              <a:ea typeface="HGP明朝E" pitchFamily="18"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 calcmode="lin" valueType="num">
                                      <p:cBhvr additive="base">
                                        <p:cTn id="49" dur="500" fill="hold"/>
                                        <p:tgtEl>
                                          <p:spTgt spid="81"/>
                                        </p:tgtEl>
                                        <p:attrNameLst>
                                          <p:attrName>ppt_x</p:attrName>
                                        </p:attrNameLst>
                                      </p:cBhvr>
                                      <p:tavLst>
                                        <p:tav tm="0">
                                          <p:val>
                                            <p:strVal val="#ppt_x"/>
                                          </p:val>
                                        </p:tav>
                                        <p:tav tm="100000">
                                          <p:val>
                                            <p:strVal val="#ppt_x"/>
                                          </p:val>
                                        </p:tav>
                                      </p:tavLst>
                                    </p:anim>
                                    <p:anim calcmode="lin" valueType="num">
                                      <p:cBhvr additive="base">
                                        <p:cTn id="50" dur="500" fill="hold"/>
                                        <p:tgtEl>
                                          <p:spTgt spid="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flipV="1">
            <a:off x="1619672" y="3861048"/>
            <a:ext cx="0" cy="11521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7596338" y="3920124"/>
            <a:ext cx="0" cy="11521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cxnSpLocks/>
          </p:cNvCxnSpPr>
          <p:nvPr/>
        </p:nvCxnSpPr>
        <p:spPr>
          <a:xfrm flipH="1">
            <a:off x="3491880" y="3573015"/>
            <a:ext cx="21602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右中かっこ 12"/>
          <p:cNvSpPr/>
          <p:nvPr/>
        </p:nvSpPr>
        <p:spPr>
          <a:xfrm rot="16200000" flipH="1">
            <a:off x="4189033" y="-364498"/>
            <a:ext cx="765935" cy="6048674"/>
          </a:xfrm>
          <a:prstGeom prst="rightBrace">
            <a:avLst>
              <a:gd name="adj1" fmla="val 0"/>
              <a:gd name="adj2" fmla="val 49115"/>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 name="スライド番号プレースホルダ 1"/>
          <p:cNvSpPr>
            <a:spLocks noGrp="1"/>
          </p:cNvSpPr>
          <p:nvPr>
            <p:ph type="sldNum" sz="quarter" idx="12"/>
          </p:nvPr>
        </p:nvSpPr>
        <p:spPr>
          <a:xfrm>
            <a:off x="7010400" y="0"/>
            <a:ext cx="2133600" cy="365125"/>
          </a:xfrm>
        </p:spPr>
        <p:txBody>
          <a:bodyPr/>
          <a:lstStyle/>
          <a:p>
            <a:fld id="{53D3CFFE-AE73-46FC-BD80-2A3592ABDD3C}" type="slidenum">
              <a:rPr kumimoji="1" lang="ja-JP" altLang="en-US" smtClean="0">
                <a:solidFill>
                  <a:schemeClr val="tx1"/>
                </a:solidFill>
              </a:rPr>
              <a:pPr/>
              <a:t>6</a:t>
            </a:fld>
            <a:endParaRPr kumimoji="1" lang="ja-JP" altLang="en-US" dirty="0">
              <a:solidFill>
                <a:schemeClr val="tx1"/>
              </a:solidFill>
            </a:endParaRPr>
          </a:p>
        </p:txBody>
      </p:sp>
      <p:sp>
        <p:nvSpPr>
          <p:cNvPr id="15" name="正方形/長方形 14"/>
          <p:cNvSpPr/>
          <p:nvPr/>
        </p:nvSpPr>
        <p:spPr>
          <a:xfrm>
            <a:off x="4882" y="2911297"/>
            <a:ext cx="3457617" cy="132343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ja-JP" altLang="en-US" sz="2000" dirty="0">
                <a:latin typeface="HGP明朝E" pitchFamily="18" charset="-128"/>
                <a:ea typeface="HGP明朝E" pitchFamily="18" charset="-128"/>
              </a:rPr>
              <a:t>バラスト水の雨水化</a:t>
            </a:r>
            <a:endParaRPr lang="en-US" altLang="ja-JP" sz="2000" dirty="0">
              <a:latin typeface="HGP明朝E" pitchFamily="18" charset="-128"/>
              <a:ea typeface="HGP明朝E" pitchFamily="18" charset="-128"/>
            </a:endParaRPr>
          </a:p>
          <a:p>
            <a:pPr algn="ctr"/>
            <a:r>
              <a:rPr lang="ja-JP" altLang="en-US" sz="2000" dirty="0">
                <a:latin typeface="HGP明朝E" pitchFamily="18" charset="-128"/>
                <a:ea typeface="HGP明朝E" pitchFamily="18" charset="-128"/>
              </a:rPr>
              <a:t>↓</a:t>
            </a:r>
            <a:endParaRPr lang="en-US" altLang="ja-JP" sz="2000" dirty="0">
              <a:latin typeface="HGP明朝E" pitchFamily="18" charset="-128"/>
              <a:ea typeface="HGP明朝E" pitchFamily="18" charset="-128"/>
            </a:endParaRPr>
          </a:p>
          <a:p>
            <a:pPr algn="ctr"/>
            <a:r>
              <a:rPr lang="ja-JP" altLang="en-US" sz="2000" dirty="0">
                <a:solidFill>
                  <a:srgbClr val="0000FF"/>
                </a:solidFill>
                <a:latin typeface="HGP明朝E" pitchFamily="18" charset="-128"/>
                <a:ea typeface="HGP明朝E" pitchFamily="18" charset="-128"/>
              </a:rPr>
              <a:t>海洋性生物移動の解決</a:t>
            </a:r>
            <a:endParaRPr lang="en-US" altLang="ja-JP" sz="2000" dirty="0">
              <a:solidFill>
                <a:srgbClr val="0000FF"/>
              </a:solidFill>
              <a:latin typeface="HGP明朝E" pitchFamily="18" charset="-128"/>
              <a:ea typeface="HGP明朝E" pitchFamily="18" charset="-128"/>
            </a:endParaRPr>
          </a:p>
          <a:p>
            <a:pPr algn="ctr"/>
            <a:r>
              <a:rPr lang="ja-JP" altLang="en-US" sz="2000" dirty="0">
                <a:solidFill>
                  <a:srgbClr val="0000FF"/>
                </a:solidFill>
                <a:latin typeface="HGP明朝E" pitchFamily="18" charset="-128"/>
                <a:ea typeface="HGP明朝E" pitchFamily="18" charset="-128"/>
              </a:rPr>
              <a:t>雨水流通ルートの確立</a:t>
            </a:r>
            <a:endParaRPr lang="en-US" altLang="ja-JP" sz="2000" dirty="0">
              <a:solidFill>
                <a:srgbClr val="0000FF"/>
              </a:solidFill>
              <a:latin typeface="HGP明朝E" pitchFamily="18" charset="-128"/>
              <a:ea typeface="HGP明朝E" pitchFamily="18" charset="-128"/>
            </a:endParaRPr>
          </a:p>
        </p:txBody>
      </p:sp>
      <p:pic>
        <p:nvPicPr>
          <p:cNvPr id="26" name="図 25" descr="Ballast.png"/>
          <p:cNvPicPr>
            <a:picLocks noChangeAspect="1"/>
          </p:cNvPicPr>
          <p:nvPr/>
        </p:nvPicPr>
        <p:blipFill rotWithShape="1">
          <a:blip r:embed="rId2" cstate="print"/>
          <a:srcRect l="64843" t="11429"/>
          <a:stretch/>
        </p:blipFill>
        <p:spPr>
          <a:xfrm>
            <a:off x="-36512" y="4437112"/>
            <a:ext cx="3672408" cy="2420888"/>
          </a:xfrm>
          <a:prstGeom prst="rect">
            <a:avLst/>
          </a:prstGeom>
        </p:spPr>
      </p:pic>
      <p:pic>
        <p:nvPicPr>
          <p:cNvPr id="33" name="図 32" descr="gomi_plastic_beach_fotoco.jpg"/>
          <p:cNvPicPr>
            <a:picLocks noChangeAspect="1"/>
          </p:cNvPicPr>
          <p:nvPr/>
        </p:nvPicPr>
        <p:blipFill>
          <a:blip r:embed="rId3" cstate="print"/>
          <a:srcRect l="39431" t="35500" b="2574"/>
          <a:stretch>
            <a:fillRect/>
          </a:stretch>
        </p:blipFill>
        <p:spPr>
          <a:xfrm>
            <a:off x="5615608" y="4437112"/>
            <a:ext cx="3528392" cy="2420888"/>
          </a:xfrm>
          <a:prstGeom prst="rect">
            <a:avLst/>
          </a:prstGeom>
        </p:spPr>
      </p:pic>
      <p:sp>
        <p:nvSpPr>
          <p:cNvPr id="36" name="正方形/長方形 35"/>
          <p:cNvSpPr/>
          <p:nvPr/>
        </p:nvSpPr>
        <p:spPr>
          <a:xfrm>
            <a:off x="9898" y="23755"/>
            <a:ext cx="9144000" cy="430887"/>
          </a:xfrm>
          <a:prstGeom prst="rect">
            <a:avLst/>
          </a:prstGeom>
          <a:solidFill>
            <a:srgbClr val="66FFFF"/>
          </a:solidFill>
        </p:spPr>
        <p:txBody>
          <a:bodyPr wrap="square">
            <a:spAutoFit/>
          </a:bodyPr>
          <a:lstStyle/>
          <a:p>
            <a:pPr algn="ctr"/>
            <a:r>
              <a:rPr lang="ja-JP" altLang="en-US" sz="2200" dirty="0">
                <a:latin typeface="HGP明朝E" pitchFamily="18" charset="-128"/>
                <a:ea typeface="HGP明朝E" pitchFamily="18" charset="-128"/>
              </a:rPr>
              <a:t>人口排水路からのゴミ流出ゼロ化＝雨水集排水路の極細分別集水化</a:t>
            </a:r>
            <a:endParaRPr lang="ja-JP" altLang="en-US" sz="2200" dirty="0">
              <a:solidFill>
                <a:srgbClr val="0000FF"/>
              </a:solidFill>
              <a:latin typeface="HGP明朝E" pitchFamily="18" charset="-128"/>
              <a:ea typeface="HGP明朝E" pitchFamily="18" charset="-128"/>
            </a:endParaRPr>
          </a:p>
        </p:txBody>
      </p:sp>
      <p:sp>
        <p:nvSpPr>
          <p:cNvPr id="12" name="右中かっこ 11"/>
          <p:cNvSpPr/>
          <p:nvPr/>
        </p:nvSpPr>
        <p:spPr>
          <a:xfrm rot="16200000">
            <a:off x="4256088" y="-1655688"/>
            <a:ext cx="631828" cy="6048676"/>
          </a:xfrm>
          <a:prstGeom prst="rightBrace">
            <a:avLst>
              <a:gd name="adj1" fmla="val 0"/>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4" name="正方形/長方形 13"/>
          <p:cNvSpPr/>
          <p:nvPr/>
        </p:nvSpPr>
        <p:spPr>
          <a:xfrm>
            <a:off x="5179913" y="2911296"/>
            <a:ext cx="3959205"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ja-JP" altLang="en-US" sz="2000" dirty="0">
                <a:latin typeface="HGP明朝E" pitchFamily="18" charset="-128"/>
                <a:ea typeface="HGP明朝E" pitchFamily="18" charset="-128"/>
              </a:rPr>
              <a:t>雨水集排水路からの</a:t>
            </a:r>
            <a:endParaRPr lang="en-US" altLang="ja-JP" sz="2000" dirty="0">
              <a:latin typeface="HGP明朝E" pitchFamily="18" charset="-128"/>
              <a:ea typeface="HGP明朝E" pitchFamily="18" charset="-128"/>
            </a:endParaRPr>
          </a:p>
          <a:p>
            <a:pPr algn="ctr"/>
            <a:r>
              <a:rPr lang="ja-JP" altLang="en-US" sz="2000" dirty="0">
                <a:latin typeface="HGP明朝E" pitchFamily="18" charset="-128"/>
                <a:ea typeface="HGP明朝E" pitchFamily="18" charset="-128"/>
              </a:rPr>
              <a:t>プラスチック流出ゼロに</a:t>
            </a:r>
            <a:endParaRPr lang="en-US" altLang="ja-JP" sz="2000" dirty="0"/>
          </a:p>
          <a:p>
            <a:pPr algn="ctr"/>
            <a:r>
              <a:rPr lang="ja-JP" altLang="en-US" sz="2000" dirty="0">
                <a:latin typeface="HGP明朝E" pitchFamily="18" charset="-128"/>
                <a:ea typeface="HGP明朝E" pitchFamily="18" charset="-128"/>
              </a:rPr>
              <a:t>↓</a:t>
            </a:r>
            <a:endParaRPr lang="en-US" altLang="ja-JP" sz="2000" dirty="0">
              <a:latin typeface="HGP明朝E" pitchFamily="18" charset="-128"/>
              <a:ea typeface="HGP明朝E" pitchFamily="18" charset="-128"/>
            </a:endParaRPr>
          </a:p>
          <a:p>
            <a:pPr algn="ctr"/>
            <a:r>
              <a:rPr lang="ja-JP" altLang="en-US" sz="2000" dirty="0">
                <a:solidFill>
                  <a:srgbClr val="0000FF"/>
                </a:solidFill>
                <a:latin typeface="HGP明朝E" pitchFamily="18" charset="-128"/>
                <a:ea typeface="HGP明朝E" pitchFamily="18" charset="-128"/>
              </a:rPr>
              <a:t>マイクロプラスチック浮遊量の改善</a:t>
            </a:r>
            <a:endParaRPr lang="en-US" altLang="ja-JP" sz="2000" dirty="0">
              <a:solidFill>
                <a:srgbClr val="0000FF"/>
              </a:solidFill>
              <a:latin typeface="HGP明朝E" pitchFamily="18" charset="-128"/>
              <a:ea typeface="HGP明朝E" pitchFamily="18" charset="-128"/>
            </a:endParaRPr>
          </a:p>
        </p:txBody>
      </p:sp>
      <p:sp>
        <p:nvSpPr>
          <p:cNvPr id="10" name="正方形/長方形 9"/>
          <p:cNvSpPr/>
          <p:nvPr/>
        </p:nvSpPr>
        <p:spPr>
          <a:xfrm>
            <a:off x="0" y="1650278"/>
            <a:ext cx="2292615" cy="70788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ja-JP" altLang="en-US" sz="2000" dirty="0">
                <a:latin typeface="HGP明朝E" pitchFamily="18" charset="-128"/>
                <a:ea typeface="HGP明朝E" pitchFamily="18" charset="-128"/>
              </a:rPr>
              <a:t>排水勾配の安定</a:t>
            </a:r>
            <a:endParaRPr lang="en-US" altLang="ja-JP" sz="2000" dirty="0">
              <a:latin typeface="HGP明朝E" pitchFamily="18" charset="-128"/>
              <a:ea typeface="HGP明朝E" pitchFamily="18" charset="-128"/>
            </a:endParaRPr>
          </a:p>
          <a:p>
            <a:r>
              <a:rPr lang="ja-JP" altLang="en-US" sz="2000" dirty="0">
                <a:latin typeface="HGP明朝E" pitchFamily="18" charset="-128"/>
                <a:ea typeface="HGP明朝E" pitchFamily="18" charset="-128"/>
              </a:rPr>
              <a:t>雨水利用低コスト化</a:t>
            </a:r>
          </a:p>
        </p:txBody>
      </p:sp>
      <p:sp>
        <p:nvSpPr>
          <p:cNvPr id="21" name="正方形/長方形 20"/>
          <p:cNvSpPr/>
          <p:nvPr/>
        </p:nvSpPr>
        <p:spPr>
          <a:xfrm>
            <a:off x="827584" y="654308"/>
            <a:ext cx="7488832"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ja-JP" altLang="en-US" sz="2000" dirty="0">
                <a:latin typeface="HGP明朝E" pitchFamily="18" charset="-128"/>
                <a:ea typeface="HGP明朝E" pitchFamily="18" charset="-128"/>
              </a:rPr>
              <a:t>雨水集排水路へのゴミ流入が無く成る⇒ゴミ移動インフラから脱却</a:t>
            </a:r>
            <a:endParaRPr lang="ja-JP" altLang="en-US" sz="2000" dirty="0"/>
          </a:p>
        </p:txBody>
      </p:sp>
      <p:sp>
        <p:nvSpPr>
          <p:cNvPr id="11" name="正方形/長方形 10"/>
          <p:cNvSpPr/>
          <p:nvPr/>
        </p:nvSpPr>
        <p:spPr>
          <a:xfrm>
            <a:off x="6726630" y="1636095"/>
            <a:ext cx="2427268" cy="70788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ja-JP" altLang="en-US" sz="2000" dirty="0">
                <a:latin typeface="HGP明朝E" pitchFamily="18" charset="-128"/>
                <a:ea typeface="HGP明朝E" pitchFamily="18" charset="-128"/>
              </a:rPr>
              <a:t>蚊繁殖場所から脱却</a:t>
            </a:r>
            <a:endParaRPr lang="en-US" altLang="ja-JP" sz="2000" dirty="0">
              <a:latin typeface="HGP明朝E" pitchFamily="18" charset="-128"/>
              <a:ea typeface="HGP明朝E" pitchFamily="18" charset="-128"/>
            </a:endParaRPr>
          </a:p>
          <a:p>
            <a:pPr algn="ctr"/>
            <a:r>
              <a:rPr lang="ja-JP" altLang="en-US" sz="2000" dirty="0">
                <a:latin typeface="HGP明朝E" pitchFamily="18" charset="-128"/>
                <a:ea typeface="HGP明朝E" pitchFamily="18" charset="-128"/>
              </a:rPr>
              <a:t>薬剤流入無し</a:t>
            </a:r>
            <a:endParaRPr lang="ja-JP" altLang="en-US" sz="2000" dirty="0"/>
          </a:p>
        </p:txBody>
      </p:sp>
      <p:cxnSp>
        <p:nvCxnSpPr>
          <p:cNvPr id="23" name="直線コネクタ 22"/>
          <p:cNvCxnSpPr>
            <a:cxnSpLocks/>
          </p:cNvCxnSpPr>
          <p:nvPr/>
        </p:nvCxnSpPr>
        <p:spPr>
          <a:xfrm>
            <a:off x="4535054" y="2636912"/>
            <a:ext cx="0" cy="9361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3705079" y="1628800"/>
            <a:ext cx="1656224"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ja-JP" altLang="en-US" sz="2000" dirty="0">
                <a:latin typeface="HGP明朝E" pitchFamily="18" charset="-128"/>
                <a:ea typeface="HGP明朝E" pitchFamily="18" charset="-128"/>
              </a:rPr>
              <a:t>分散型治水と</a:t>
            </a:r>
            <a:endParaRPr lang="en-US" altLang="ja-JP" sz="2000" dirty="0">
              <a:latin typeface="HGP明朝E" pitchFamily="18" charset="-128"/>
              <a:ea typeface="HGP明朝E" pitchFamily="18" charset="-128"/>
            </a:endParaRPr>
          </a:p>
          <a:p>
            <a:pPr algn="ctr"/>
            <a:r>
              <a:rPr lang="ja-JP" altLang="en-US" sz="2000" dirty="0">
                <a:latin typeface="HGP明朝E" pitchFamily="18" charset="-128"/>
                <a:ea typeface="HGP明朝E" pitchFamily="18" charset="-128"/>
              </a:rPr>
              <a:t>計画的利用</a:t>
            </a:r>
          </a:p>
        </p:txBody>
      </p:sp>
      <p:sp>
        <p:nvSpPr>
          <p:cNvPr id="22" name="スライド番号プレースホルダ 3">
            <a:extLst>
              <a:ext uri="{FF2B5EF4-FFF2-40B4-BE49-F238E27FC236}">
                <a16:creationId xmlns:a16="http://schemas.microsoft.com/office/drawing/2014/main" id="{17DF22FB-109A-4CA3-B78E-08C072BED264}"/>
              </a:ext>
            </a:extLst>
          </p:cNvPr>
          <p:cNvSpPr txBox="1">
            <a:spLocks/>
          </p:cNvSpPr>
          <p:nvPr/>
        </p:nvSpPr>
        <p:spPr>
          <a:xfrm>
            <a:off x="7000502" y="5193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3CFFE-AE73-46FC-BD80-2A3592ABDD3C}" type="slidenum">
              <a:rPr lang="ja-JP" altLang="en-US" smtClean="0">
                <a:solidFill>
                  <a:schemeClr val="tx1"/>
                </a:solidFill>
                <a:latin typeface="HGP明朝E" pitchFamily="18" charset="-128"/>
                <a:ea typeface="HGP明朝E" pitchFamily="18" charset="-128"/>
              </a:rPr>
              <a:pPr/>
              <a:t>6</a:t>
            </a:fld>
            <a:endParaRPr lang="ja-JP" altLang="en-US" dirty="0">
              <a:solidFill>
                <a:schemeClr val="tx1"/>
              </a:solidFill>
              <a:latin typeface="HGP明朝E" pitchFamily="18" charset="-128"/>
              <a:ea typeface="HGP明朝E" pitchFamily="18"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タイトル 1"/>
          <p:cNvSpPr txBox="1">
            <a:spLocks/>
          </p:cNvSpPr>
          <p:nvPr/>
        </p:nvSpPr>
        <p:spPr>
          <a:xfrm>
            <a:off x="0" y="0"/>
            <a:ext cx="9144000" cy="404664"/>
          </a:xfrm>
          <a:prstGeom prst="rect">
            <a:avLst/>
          </a:prstGeom>
          <a:solidFill>
            <a:srgbClr val="66FFFF"/>
          </a:solidFill>
          <a:ln>
            <a:solidFill>
              <a:srgbClr val="B9B9FF"/>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000" dirty="0">
                <a:latin typeface="HGP明朝E" pitchFamily="18" charset="-128"/>
                <a:ea typeface="HGP明朝E" pitchFamily="18" charset="-128"/>
              </a:rPr>
              <a:t>環境変化連動型淡水市場と備蓄プラント⇒雨水流通ルート確立</a:t>
            </a:r>
            <a:endParaRPr lang="ja-JP" altLang="en-US" sz="1600" b="1" dirty="0">
              <a:solidFill>
                <a:srgbClr val="0000FF"/>
              </a:solidFill>
              <a:latin typeface="+mn-ea"/>
            </a:endParaRPr>
          </a:p>
        </p:txBody>
      </p:sp>
      <p:grpSp>
        <p:nvGrpSpPr>
          <p:cNvPr id="93" name="グループ化 92"/>
          <p:cNvGrpSpPr/>
          <p:nvPr/>
        </p:nvGrpSpPr>
        <p:grpSpPr>
          <a:xfrm>
            <a:off x="-13080" y="1260247"/>
            <a:ext cx="9170623" cy="2822728"/>
            <a:chOff x="0" y="2096149"/>
            <a:chExt cx="9170623" cy="2822728"/>
          </a:xfrm>
        </p:grpSpPr>
        <p:grpSp>
          <p:nvGrpSpPr>
            <p:cNvPr id="4" name="グループ化 78"/>
            <p:cNvGrpSpPr/>
            <p:nvPr/>
          </p:nvGrpSpPr>
          <p:grpSpPr>
            <a:xfrm>
              <a:off x="0" y="2096149"/>
              <a:ext cx="1573523" cy="2151314"/>
              <a:chOff x="-182230" y="2175264"/>
              <a:chExt cx="1140040" cy="1719488"/>
            </a:xfrm>
          </p:grpSpPr>
          <p:pic>
            <p:nvPicPr>
              <p:cNvPr id="76" name="図 75" descr="j0185095.jpg"/>
              <p:cNvPicPr>
                <a:picLocks noChangeAspect="1"/>
              </p:cNvPicPr>
              <p:nvPr/>
            </p:nvPicPr>
            <p:blipFill>
              <a:blip r:embed="rId3" cstate="print"/>
              <a:srcRect t="8100" b="3829"/>
              <a:stretch>
                <a:fillRect/>
              </a:stretch>
            </p:blipFill>
            <p:spPr>
              <a:xfrm flipH="1">
                <a:off x="-166894" y="3053210"/>
                <a:ext cx="1121305" cy="841542"/>
              </a:xfrm>
              <a:prstGeom prst="rect">
                <a:avLst/>
              </a:prstGeom>
            </p:spPr>
          </p:pic>
          <p:pic>
            <p:nvPicPr>
              <p:cNvPr id="72" name="図 31" descr="image.jpg"/>
              <p:cNvPicPr>
                <a:picLocks noChangeAspect="1"/>
              </p:cNvPicPr>
              <p:nvPr/>
            </p:nvPicPr>
            <p:blipFill>
              <a:blip r:embed="rId4" cstate="print"/>
              <a:srcRect b="7143"/>
              <a:stretch>
                <a:fillRect/>
              </a:stretch>
            </p:blipFill>
            <p:spPr bwMode="auto">
              <a:xfrm>
                <a:off x="-182230" y="2175264"/>
                <a:ext cx="1140040" cy="892650"/>
              </a:xfrm>
              <a:prstGeom prst="rect">
                <a:avLst/>
              </a:prstGeom>
              <a:noFill/>
              <a:ln w="9525">
                <a:noFill/>
                <a:miter lim="800000"/>
                <a:headEnd/>
                <a:tailEnd/>
              </a:ln>
            </p:spPr>
          </p:pic>
        </p:grpSp>
        <p:grpSp>
          <p:nvGrpSpPr>
            <p:cNvPr id="5" name="グループ化 77"/>
            <p:cNvGrpSpPr/>
            <p:nvPr/>
          </p:nvGrpSpPr>
          <p:grpSpPr>
            <a:xfrm>
              <a:off x="7660263" y="2113954"/>
              <a:ext cx="1510360" cy="2133509"/>
              <a:chOff x="8180699" y="2139202"/>
              <a:chExt cx="1147674" cy="1762824"/>
            </a:xfrm>
          </p:grpSpPr>
          <p:pic>
            <p:nvPicPr>
              <p:cNvPr id="75" name="図 74" descr="j0185095.jpg"/>
              <p:cNvPicPr>
                <a:picLocks noChangeAspect="1"/>
              </p:cNvPicPr>
              <p:nvPr/>
            </p:nvPicPr>
            <p:blipFill>
              <a:blip r:embed="rId3" cstate="print"/>
              <a:srcRect t="8100" b="3829"/>
              <a:stretch>
                <a:fillRect/>
              </a:stretch>
            </p:blipFill>
            <p:spPr>
              <a:xfrm flipH="1">
                <a:off x="8180699" y="3075723"/>
                <a:ext cx="1121305" cy="826303"/>
              </a:xfrm>
              <a:prstGeom prst="rect">
                <a:avLst/>
              </a:prstGeom>
            </p:spPr>
          </p:pic>
          <p:pic>
            <p:nvPicPr>
              <p:cNvPr id="77" name="図 31" descr="image.jpg"/>
              <p:cNvPicPr>
                <a:picLocks noChangeAspect="1"/>
              </p:cNvPicPr>
              <p:nvPr/>
            </p:nvPicPr>
            <p:blipFill>
              <a:blip r:embed="rId4" cstate="print"/>
              <a:srcRect b="7143"/>
              <a:stretch>
                <a:fillRect/>
              </a:stretch>
            </p:blipFill>
            <p:spPr bwMode="auto">
              <a:xfrm>
                <a:off x="8190986" y="2139202"/>
                <a:ext cx="1137387" cy="936426"/>
              </a:xfrm>
              <a:prstGeom prst="rect">
                <a:avLst/>
              </a:prstGeom>
              <a:noFill/>
              <a:ln w="9525">
                <a:noFill/>
                <a:miter lim="800000"/>
                <a:headEnd/>
                <a:tailEnd/>
              </a:ln>
            </p:spPr>
          </p:pic>
        </p:grpSp>
        <p:grpSp>
          <p:nvGrpSpPr>
            <p:cNvPr id="6" name="グループ化 20"/>
            <p:cNvGrpSpPr/>
            <p:nvPr/>
          </p:nvGrpSpPr>
          <p:grpSpPr>
            <a:xfrm>
              <a:off x="4734304" y="2577297"/>
              <a:ext cx="2466539" cy="2341580"/>
              <a:chOff x="3305123" y="1142044"/>
              <a:chExt cx="2398440" cy="2148841"/>
            </a:xfrm>
          </p:grpSpPr>
          <p:grpSp>
            <p:nvGrpSpPr>
              <p:cNvPr id="8" name="グループ化 126"/>
              <p:cNvGrpSpPr/>
              <p:nvPr/>
            </p:nvGrpSpPr>
            <p:grpSpPr>
              <a:xfrm>
                <a:off x="3483056" y="1142044"/>
                <a:ext cx="2220507" cy="2119881"/>
                <a:chOff x="6363376" y="4166380"/>
                <a:chExt cx="2220507" cy="2119881"/>
              </a:xfrm>
            </p:grpSpPr>
            <p:grpSp>
              <p:nvGrpSpPr>
                <p:cNvPr id="10" name="グループ化 11"/>
                <p:cNvGrpSpPr/>
                <p:nvPr/>
              </p:nvGrpSpPr>
              <p:grpSpPr>
                <a:xfrm>
                  <a:off x="6588224" y="4166380"/>
                  <a:ext cx="1769346" cy="846797"/>
                  <a:chOff x="1475656" y="641832"/>
                  <a:chExt cx="2016224" cy="1034974"/>
                </a:xfrm>
              </p:grpSpPr>
              <p:sp>
                <p:nvSpPr>
                  <p:cNvPr id="49" name="正方形/長方形 7"/>
                  <p:cNvSpPr/>
                  <p:nvPr/>
                </p:nvSpPr>
                <p:spPr>
                  <a:xfrm>
                    <a:off x="1864162" y="1340769"/>
                    <a:ext cx="1230830" cy="33603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6"/>
                  <p:cNvSpPr/>
                  <p:nvPr/>
                </p:nvSpPr>
                <p:spPr>
                  <a:xfrm>
                    <a:off x="1475656" y="1052736"/>
                    <a:ext cx="2016224" cy="14401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台形 50"/>
                  <p:cNvSpPr/>
                  <p:nvPr/>
                </p:nvSpPr>
                <p:spPr>
                  <a:xfrm>
                    <a:off x="1946216" y="641832"/>
                    <a:ext cx="1066719" cy="418906"/>
                  </a:xfrm>
                  <a:prstGeom prst="trapezoid">
                    <a:avLst>
                      <a:gd name="adj" fmla="val 338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2000" dirty="0">
                        <a:solidFill>
                          <a:schemeClr val="tx1"/>
                        </a:solidFill>
                        <a:latin typeface="HGP明朝E" pitchFamily="18" charset="-128"/>
                        <a:ea typeface="HGP明朝E" pitchFamily="18" charset="-128"/>
                      </a:rPr>
                      <a:t>船</a:t>
                    </a:r>
                  </a:p>
                </p:txBody>
              </p:sp>
              <p:sp>
                <p:nvSpPr>
                  <p:cNvPr id="52" name="正方形/長方形 51"/>
                  <p:cNvSpPr/>
                  <p:nvPr/>
                </p:nvSpPr>
                <p:spPr>
                  <a:xfrm>
                    <a:off x="1763688" y="1196752"/>
                    <a:ext cx="1440160" cy="14401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4"/>
                <p:cNvGrpSpPr/>
                <p:nvPr/>
              </p:nvGrpSpPr>
              <p:grpSpPr>
                <a:xfrm>
                  <a:off x="6363376" y="4998179"/>
                  <a:ext cx="2220507" cy="1288082"/>
                  <a:chOff x="1177569" y="2906613"/>
                  <a:chExt cx="2530335" cy="1574322"/>
                </a:xfrm>
              </p:grpSpPr>
              <p:grpSp>
                <p:nvGrpSpPr>
                  <p:cNvPr id="12" name="グループ化 106"/>
                  <p:cNvGrpSpPr/>
                  <p:nvPr/>
                </p:nvGrpSpPr>
                <p:grpSpPr>
                  <a:xfrm>
                    <a:off x="1177569" y="2906613"/>
                    <a:ext cx="2520280" cy="1574322"/>
                    <a:chOff x="1177569" y="1610469"/>
                    <a:chExt cx="2520280" cy="1574322"/>
                  </a:xfrm>
                </p:grpSpPr>
                <p:sp>
                  <p:nvSpPr>
                    <p:cNvPr id="47" name="角丸四角形 2"/>
                    <p:cNvSpPr/>
                    <p:nvPr/>
                  </p:nvSpPr>
                  <p:spPr>
                    <a:xfrm>
                      <a:off x="1177569" y="1610469"/>
                      <a:ext cx="2520280" cy="1574322"/>
                    </a:xfrm>
                    <a:prstGeom prst="roundRect">
                      <a:avLst/>
                    </a:prstGeom>
                    <a:solidFill>
                      <a:schemeClr val="tx2">
                        <a:lumMod val="40000"/>
                        <a:lumOff val="60000"/>
                      </a:schemeClr>
                    </a:solidFill>
                    <a:ln w="28575"/>
                  </p:spPr>
                  <p:style>
                    <a:lnRef idx="2">
                      <a:schemeClr val="dk1">
                        <a:shade val="50000"/>
                      </a:schemeClr>
                    </a:lnRef>
                    <a:fillRef idx="1">
                      <a:schemeClr val="dk1"/>
                    </a:fillRef>
                    <a:effectRef idx="0">
                      <a:schemeClr val="dk1"/>
                    </a:effectRef>
                    <a:fontRef idx="minor">
                      <a:schemeClr val="lt1"/>
                    </a:fontRef>
                  </p:style>
                  <p:txBody>
                    <a:bodyPr rtlCol="0" anchor="b"/>
                    <a:lstStyle/>
                    <a:p>
                      <a:pPr algn="ctr"/>
                      <a:endParaRPr kumimoji="1" lang="ja-JP" altLang="en-US" sz="1400" dirty="0">
                        <a:solidFill>
                          <a:schemeClr val="tx1"/>
                        </a:solidFill>
                        <a:latin typeface="HGP明朝E" pitchFamily="18" charset="-128"/>
                        <a:ea typeface="HGP明朝E" pitchFamily="18" charset="-128"/>
                      </a:endParaRPr>
                    </a:p>
                  </p:txBody>
                </p:sp>
                <p:sp>
                  <p:nvSpPr>
                    <p:cNvPr id="48" name="六角形 5"/>
                    <p:cNvSpPr/>
                    <p:nvPr/>
                  </p:nvSpPr>
                  <p:spPr>
                    <a:xfrm>
                      <a:off x="1433791" y="1716810"/>
                      <a:ext cx="2051383" cy="683307"/>
                    </a:xfrm>
                    <a:prstGeom prst="hexagon">
                      <a:avLst>
                        <a:gd name="adj" fmla="val 50313"/>
                        <a:gd name="vf" fmla="val 115470"/>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1400" dirty="0">
                        <a:solidFill>
                          <a:schemeClr val="tx1"/>
                        </a:solidFill>
                        <a:latin typeface="HGP明朝E" pitchFamily="18" charset="-128"/>
                        <a:ea typeface="HGP明朝E" pitchFamily="18" charset="-128"/>
                      </a:endParaRPr>
                    </a:p>
                  </p:txBody>
                </p:sp>
              </p:grpSp>
              <p:sp>
                <p:nvSpPr>
                  <p:cNvPr id="46" name="正方形/長方形 3"/>
                  <p:cNvSpPr/>
                  <p:nvPr/>
                </p:nvSpPr>
                <p:spPr>
                  <a:xfrm>
                    <a:off x="1187624" y="2924944"/>
                    <a:ext cx="2520280" cy="216024"/>
                  </a:xfrm>
                  <a:prstGeom prst="rect">
                    <a:avLst/>
                  </a:prstGeom>
                  <a:solidFill>
                    <a:schemeClr val="tx1">
                      <a:lumMod val="65000"/>
                      <a:lumOff val="3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3" name="正方形/長方形 22"/>
              <p:cNvSpPr/>
              <p:nvPr/>
            </p:nvSpPr>
            <p:spPr>
              <a:xfrm>
                <a:off x="4052549" y="2641266"/>
                <a:ext cx="1231721" cy="649619"/>
              </a:xfrm>
              <a:prstGeom prst="rect">
                <a:avLst/>
              </a:prstGeom>
            </p:spPr>
            <p:txBody>
              <a:bodyPr wrap="none">
                <a:spAutoFit/>
              </a:bodyPr>
              <a:lstStyle/>
              <a:p>
                <a:r>
                  <a:rPr lang="ja-JP" altLang="en-US" sz="2000" dirty="0">
                    <a:latin typeface="HGP明朝E" pitchFamily="18" charset="-128"/>
                    <a:ea typeface="HGP明朝E" pitchFamily="18" charset="-128"/>
                  </a:rPr>
                  <a:t>バラスト水</a:t>
                </a:r>
                <a:endParaRPr lang="en-US" altLang="ja-JP" sz="2000" dirty="0">
                  <a:latin typeface="HGP明朝E" pitchFamily="18" charset="-128"/>
                  <a:ea typeface="HGP明朝E" pitchFamily="18" charset="-128"/>
                </a:endParaRPr>
              </a:p>
              <a:p>
                <a:r>
                  <a:rPr lang="ja-JP" altLang="en-US" sz="2000" dirty="0">
                    <a:latin typeface="HGP明朝E" pitchFamily="18" charset="-128"/>
                    <a:ea typeface="HGP明朝E" pitchFamily="18" charset="-128"/>
                  </a:rPr>
                  <a:t>買入れ</a:t>
                </a:r>
              </a:p>
            </p:txBody>
          </p:sp>
          <p:sp>
            <p:nvSpPr>
              <p:cNvPr id="27" name="曲折矢印 26"/>
              <p:cNvSpPr/>
              <p:nvPr/>
            </p:nvSpPr>
            <p:spPr>
              <a:xfrm flipH="1">
                <a:off x="3923927" y="1844825"/>
                <a:ext cx="720080" cy="418431"/>
              </a:xfrm>
              <a:prstGeom prst="bentArrow">
                <a:avLst>
                  <a:gd name="adj1" fmla="val 9294"/>
                  <a:gd name="adj2" fmla="val 9294"/>
                  <a:gd name="adj3" fmla="val 18691"/>
                  <a:gd name="adj4" fmla="val 43750"/>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正方形/長方形 32"/>
              <p:cNvSpPr/>
              <p:nvPr/>
            </p:nvSpPr>
            <p:spPr>
              <a:xfrm>
                <a:off x="3829901" y="2256295"/>
                <a:ext cx="1628105" cy="367176"/>
              </a:xfrm>
              <a:prstGeom prst="rect">
                <a:avLst/>
              </a:prstGeom>
            </p:spPr>
            <p:txBody>
              <a:bodyPr wrap="square">
                <a:spAutoFit/>
              </a:bodyPr>
              <a:lstStyle/>
              <a:p>
                <a:pPr algn="ctr"/>
                <a:r>
                  <a:rPr lang="ja-JP" altLang="en-US" sz="2000" dirty="0">
                    <a:latin typeface="HGP明朝E" pitchFamily="18" charset="-128"/>
                    <a:ea typeface="HGP明朝E" pitchFamily="18" charset="-128"/>
                  </a:rPr>
                  <a:t>荷降ろし</a:t>
                </a:r>
              </a:p>
            </p:txBody>
          </p:sp>
          <p:sp>
            <p:nvSpPr>
              <p:cNvPr id="34" name="正方形/長方形 33"/>
              <p:cNvSpPr/>
              <p:nvPr/>
            </p:nvSpPr>
            <p:spPr>
              <a:xfrm>
                <a:off x="3305123" y="1625217"/>
                <a:ext cx="628486" cy="338932"/>
              </a:xfrm>
              <a:prstGeom prst="rect">
                <a:avLst/>
              </a:prstGeom>
            </p:spPr>
            <p:txBody>
              <a:bodyPr wrap="none">
                <a:spAutoFit/>
              </a:bodyPr>
              <a:lstStyle/>
              <a:p>
                <a:pPr algn="ctr"/>
                <a:r>
                  <a:rPr lang="ja-JP" altLang="en-US" dirty="0">
                    <a:solidFill>
                      <a:srgbClr val="7030A0"/>
                    </a:solidFill>
                    <a:latin typeface="HGP明朝E" pitchFamily="18" charset="-128"/>
                    <a:ea typeface="HGP明朝E" pitchFamily="18" charset="-128"/>
                  </a:rPr>
                  <a:t>積荷</a:t>
                </a:r>
                <a:endParaRPr lang="en-US" altLang="ja-JP" dirty="0">
                  <a:solidFill>
                    <a:srgbClr val="7030A0"/>
                  </a:solidFill>
                  <a:latin typeface="HGP明朝E" pitchFamily="18" charset="-128"/>
                  <a:ea typeface="HGP明朝E" pitchFamily="18" charset="-128"/>
                </a:endParaRPr>
              </a:p>
            </p:txBody>
          </p:sp>
        </p:grpSp>
        <p:grpSp>
          <p:nvGrpSpPr>
            <p:cNvPr id="13" name="グループ化 52"/>
            <p:cNvGrpSpPr/>
            <p:nvPr/>
          </p:nvGrpSpPr>
          <p:grpSpPr>
            <a:xfrm>
              <a:off x="1587560" y="2551462"/>
              <a:ext cx="3015948" cy="2350796"/>
              <a:chOff x="3027720" y="4141989"/>
              <a:chExt cx="3015948" cy="2255986"/>
            </a:xfrm>
          </p:grpSpPr>
          <p:grpSp>
            <p:nvGrpSpPr>
              <p:cNvPr id="14" name="グループ化 166"/>
              <p:cNvGrpSpPr/>
              <p:nvPr/>
            </p:nvGrpSpPr>
            <p:grpSpPr>
              <a:xfrm>
                <a:off x="3491880" y="4141989"/>
                <a:ext cx="2247742" cy="2241652"/>
                <a:chOff x="6372200" y="4069981"/>
                <a:chExt cx="2247742" cy="2241652"/>
              </a:xfrm>
            </p:grpSpPr>
            <p:grpSp>
              <p:nvGrpSpPr>
                <p:cNvPr id="15" name="グループ化 11"/>
                <p:cNvGrpSpPr/>
                <p:nvPr/>
              </p:nvGrpSpPr>
              <p:grpSpPr>
                <a:xfrm>
                  <a:off x="6588224" y="4069981"/>
                  <a:ext cx="1769346" cy="909774"/>
                  <a:chOff x="1475656" y="524012"/>
                  <a:chExt cx="2016224" cy="1111946"/>
                </a:xfrm>
              </p:grpSpPr>
              <p:sp>
                <p:nvSpPr>
                  <p:cNvPr id="67" name="正方形/長方形 7"/>
                  <p:cNvSpPr/>
                  <p:nvPr/>
                </p:nvSpPr>
                <p:spPr>
                  <a:xfrm>
                    <a:off x="1885933" y="1299921"/>
                    <a:ext cx="1230830" cy="33603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
                  <p:cNvSpPr/>
                  <p:nvPr/>
                </p:nvSpPr>
                <p:spPr>
                  <a:xfrm>
                    <a:off x="1475656" y="962080"/>
                    <a:ext cx="2016224" cy="14401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台形 68"/>
                  <p:cNvSpPr/>
                  <p:nvPr/>
                </p:nvSpPr>
                <p:spPr>
                  <a:xfrm>
                    <a:off x="1946216" y="524012"/>
                    <a:ext cx="1066719" cy="438069"/>
                  </a:xfrm>
                  <a:prstGeom prst="trapezoid">
                    <a:avLst>
                      <a:gd name="adj" fmla="val 338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000" dirty="0">
                        <a:solidFill>
                          <a:schemeClr val="tx1"/>
                        </a:solidFill>
                        <a:latin typeface="HGP明朝E" pitchFamily="18" charset="-128"/>
                        <a:ea typeface="HGP明朝E" pitchFamily="18" charset="-128"/>
                      </a:rPr>
                      <a:t>船</a:t>
                    </a:r>
                  </a:p>
                </p:txBody>
              </p:sp>
              <p:sp>
                <p:nvSpPr>
                  <p:cNvPr id="70" name="正方形/長方形 69"/>
                  <p:cNvSpPr/>
                  <p:nvPr/>
                </p:nvSpPr>
                <p:spPr>
                  <a:xfrm>
                    <a:off x="1803877" y="1131001"/>
                    <a:ext cx="1440160" cy="14401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4"/>
                <p:cNvGrpSpPr/>
                <p:nvPr/>
              </p:nvGrpSpPr>
              <p:grpSpPr>
                <a:xfrm>
                  <a:off x="6372200" y="4981233"/>
                  <a:ext cx="2247742" cy="1330400"/>
                  <a:chOff x="1187624" y="2885902"/>
                  <a:chExt cx="2561370" cy="1626045"/>
                </a:xfrm>
              </p:grpSpPr>
              <p:grpSp>
                <p:nvGrpSpPr>
                  <p:cNvPr id="17" name="グループ化 106"/>
                  <p:cNvGrpSpPr/>
                  <p:nvPr/>
                </p:nvGrpSpPr>
                <p:grpSpPr>
                  <a:xfrm>
                    <a:off x="1228714" y="2893104"/>
                    <a:ext cx="2520280" cy="1618843"/>
                    <a:chOff x="1228714" y="1596960"/>
                    <a:chExt cx="2520280" cy="1618843"/>
                  </a:xfrm>
                </p:grpSpPr>
                <p:sp>
                  <p:nvSpPr>
                    <p:cNvPr id="65" name="角丸四角形 2"/>
                    <p:cNvSpPr/>
                    <p:nvPr/>
                  </p:nvSpPr>
                  <p:spPr>
                    <a:xfrm>
                      <a:off x="1228714" y="1606494"/>
                      <a:ext cx="2520280" cy="1609309"/>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b"/>
                    <a:lstStyle/>
                    <a:p>
                      <a:pPr algn="ctr"/>
                      <a:endParaRPr kumimoji="1" lang="ja-JP" altLang="en-US" sz="1400" dirty="0">
                        <a:solidFill>
                          <a:schemeClr val="tx1"/>
                        </a:solidFill>
                        <a:latin typeface="HGP明朝E" pitchFamily="18" charset="-128"/>
                        <a:ea typeface="HGP明朝E" pitchFamily="18" charset="-128"/>
                      </a:endParaRPr>
                    </a:p>
                  </p:txBody>
                </p:sp>
                <p:sp>
                  <p:nvSpPr>
                    <p:cNvPr id="66" name="六角形 5"/>
                    <p:cNvSpPr/>
                    <p:nvPr/>
                  </p:nvSpPr>
                  <p:spPr>
                    <a:xfrm>
                      <a:off x="1453227" y="1596960"/>
                      <a:ext cx="1986487" cy="825558"/>
                    </a:xfrm>
                    <a:prstGeom prst="hexagon">
                      <a:avLst>
                        <a:gd name="adj" fmla="val 50313"/>
                        <a:gd name="vf" fmla="val 115470"/>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1400" dirty="0">
                        <a:solidFill>
                          <a:schemeClr val="tx1"/>
                        </a:solidFill>
                        <a:latin typeface="HGP明朝E" pitchFamily="18" charset="-128"/>
                        <a:ea typeface="HGP明朝E" pitchFamily="18" charset="-128"/>
                      </a:endParaRPr>
                    </a:p>
                  </p:txBody>
                </p:sp>
              </p:grpSp>
              <p:sp>
                <p:nvSpPr>
                  <p:cNvPr id="64" name="正方形/長方形 3"/>
                  <p:cNvSpPr/>
                  <p:nvPr/>
                </p:nvSpPr>
                <p:spPr>
                  <a:xfrm>
                    <a:off x="1187624" y="2885902"/>
                    <a:ext cx="2520280" cy="255070"/>
                  </a:xfrm>
                  <a:prstGeom prst="rect">
                    <a:avLst/>
                  </a:prstGeom>
                  <a:solidFill>
                    <a:schemeClr val="tx1">
                      <a:lumMod val="65000"/>
                      <a:lumOff val="3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5" name="正方形/長方形 54"/>
              <p:cNvSpPr/>
              <p:nvPr/>
            </p:nvSpPr>
            <p:spPr>
              <a:xfrm>
                <a:off x="4096413" y="5718639"/>
                <a:ext cx="1266693" cy="679336"/>
              </a:xfrm>
              <a:prstGeom prst="rect">
                <a:avLst/>
              </a:prstGeom>
            </p:spPr>
            <p:txBody>
              <a:bodyPr wrap="none">
                <a:spAutoFit/>
              </a:bodyPr>
              <a:lstStyle/>
              <a:p>
                <a:r>
                  <a:rPr lang="ja-JP" altLang="en-US" sz="2000" dirty="0">
                    <a:latin typeface="HGP明朝E" pitchFamily="18" charset="-128"/>
                    <a:ea typeface="HGP明朝E" pitchFamily="18" charset="-128"/>
                  </a:rPr>
                  <a:t>バラスト水</a:t>
                </a:r>
                <a:endParaRPr lang="en-US" altLang="ja-JP" sz="2000" dirty="0">
                  <a:latin typeface="HGP明朝E" pitchFamily="18" charset="-128"/>
                  <a:ea typeface="HGP明朝E" pitchFamily="18" charset="-128"/>
                </a:endParaRPr>
              </a:p>
              <a:p>
                <a:r>
                  <a:rPr lang="ja-JP" altLang="en-US" sz="2000" dirty="0">
                    <a:latin typeface="HGP明朝E" pitchFamily="18" charset="-128"/>
                    <a:ea typeface="HGP明朝E" pitchFamily="18" charset="-128"/>
                  </a:rPr>
                  <a:t>の販売</a:t>
                </a:r>
              </a:p>
            </p:txBody>
          </p:sp>
          <p:sp>
            <p:nvSpPr>
              <p:cNvPr id="56" name="正方形/長方形 55"/>
              <p:cNvSpPr/>
              <p:nvPr/>
            </p:nvSpPr>
            <p:spPr>
              <a:xfrm>
                <a:off x="3915133" y="5332008"/>
                <a:ext cx="982845" cy="383973"/>
              </a:xfrm>
              <a:prstGeom prst="rect">
                <a:avLst/>
              </a:prstGeom>
            </p:spPr>
            <p:txBody>
              <a:bodyPr wrap="square">
                <a:spAutoFit/>
              </a:bodyPr>
              <a:lstStyle/>
              <a:p>
                <a:pPr algn="ctr"/>
                <a:r>
                  <a:rPr lang="ja-JP" altLang="en-US" sz="2000" dirty="0">
                    <a:latin typeface="HGP明朝E" pitchFamily="18" charset="-128"/>
                    <a:ea typeface="HGP明朝E" pitchFamily="18" charset="-128"/>
                  </a:rPr>
                  <a:t>積込</a:t>
                </a:r>
              </a:p>
            </p:txBody>
          </p:sp>
          <p:sp>
            <p:nvSpPr>
              <p:cNvPr id="57" name="曲折矢印 56"/>
              <p:cNvSpPr/>
              <p:nvPr/>
            </p:nvSpPr>
            <p:spPr>
              <a:xfrm rot="5400000" flipV="1">
                <a:off x="4685102" y="4889597"/>
                <a:ext cx="526363" cy="576064"/>
              </a:xfrm>
              <a:prstGeom prst="bentArrow">
                <a:avLst>
                  <a:gd name="adj1" fmla="val 5871"/>
                  <a:gd name="adj2" fmla="val 6727"/>
                  <a:gd name="adj3" fmla="val 27953"/>
                  <a:gd name="adj4" fmla="val 43750"/>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曲折矢印 57"/>
              <p:cNvSpPr/>
              <p:nvPr/>
            </p:nvSpPr>
            <p:spPr>
              <a:xfrm rot="10800000" flipV="1">
                <a:off x="3027720" y="4829946"/>
                <a:ext cx="641766" cy="1263350"/>
              </a:xfrm>
              <a:prstGeom prst="bentArrow">
                <a:avLst>
                  <a:gd name="adj1" fmla="val 10143"/>
                  <a:gd name="adj2" fmla="val 11434"/>
                  <a:gd name="adj3" fmla="val 44195"/>
                  <a:gd name="adj4" fmla="val 51093"/>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正方形/長方形 58"/>
              <p:cNvSpPr/>
              <p:nvPr/>
            </p:nvSpPr>
            <p:spPr>
              <a:xfrm>
                <a:off x="5303143" y="4665839"/>
                <a:ext cx="740525" cy="354437"/>
              </a:xfrm>
              <a:prstGeom prst="rect">
                <a:avLst/>
              </a:prstGeom>
            </p:spPr>
            <p:txBody>
              <a:bodyPr wrap="square">
                <a:spAutoFit/>
              </a:bodyPr>
              <a:lstStyle/>
              <a:p>
                <a:pPr algn="ctr"/>
                <a:r>
                  <a:rPr lang="ja-JP" altLang="en-US" dirty="0">
                    <a:solidFill>
                      <a:srgbClr val="7030A0"/>
                    </a:solidFill>
                    <a:latin typeface="HGP明朝E" pitchFamily="18" charset="-128"/>
                    <a:ea typeface="HGP明朝E" pitchFamily="18" charset="-128"/>
                  </a:rPr>
                  <a:t>積荷</a:t>
                </a:r>
                <a:endParaRPr lang="en-US" altLang="ja-JP" dirty="0">
                  <a:solidFill>
                    <a:srgbClr val="7030A0"/>
                  </a:solidFill>
                  <a:latin typeface="HGP明朝E" pitchFamily="18" charset="-128"/>
                  <a:ea typeface="HGP明朝E" pitchFamily="18" charset="-128"/>
                </a:endParaRPr>
              </a:p>
            </p:txBody>
          </p:sp>
        </p:grpSp>
        <p:sp>
          <p:nvSpPr>
            <p:cNvPr id="78" name="曲折矢印 77"/>
            <p:cNvSpPr/>
            <p:nvPr/>
          </p:nvSpPr>
          <p:spPr>
            <a:xfrm rot="16200000" flipH="1">
              <a:off x="6665722" y="3597146"/>
              <a:ext cx="1324875" cy="667244"/>
            </a:xfrm>
            <a:prstGeom prst="bentArrow">
              <a:avLst>
                <a:gd name="adj1" fmla="val 8797"/>
                <a:gd name="adj2" fmla="val 15028"/>
                <a:gd name="adj3" fmla="val 35464"/>
                <a:gd name="adj4" fmla="val 45541"/>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3" name="正方形/長方形 82"/>
            <p:cNvSpPr/>
            <p:nvPr/>
          </p:nvSpPr>
          <p:spPr>
            <a:xfrm>
              <a:off x="8366365" y="2732009"/>
              <a:ext cx="561372" cy="369332"/>
            </a:xfrm>
            <a:prstGeom prst="rect">
              <a:avLst/>
            </a:prstGeom>
          </p:spPr>
          <p:txBody>
            <a:bodyPr wrap="none">
              <a:spAutoFit/>
            </a:bodyPr>
            <a:lstStyle/>
            <a:p>
              <a:pPr algn="ctr"/>
              <a:r>
                <a:rPr lang="en-US" altLang="ja-JP" b="1" dirty="0">
                  <a:solidFill>
                    <a:srgbClr val="FF0000"/>
                  </a:solidFill>
                  <a:latin typeface="HGP明朝E" pitchFamily="18" charset="-128"/>
                  <a:ea typeface="HGP明朝E" pitchFamily="18" charset="-128"/>
                </a:rPr>
                <a:t>B</a:t>
              </a:r>
              <a:r>
                <a:rPr lang="ja-JP" altLang="en-US" b="1" dirty="0">
                  <a:solidFill>
                    <a:srgbClr val="FF0000"/>
                  </a:solidFill>
                  <a:latin typeface="HGP明朝E" pitchFamily="18" charset="-128"/>
                  <a:ea typeface="HGP明朝E" pitchFamily="18" charset="-128"/>
                </a:rPr>
                <a:t>港</a:t>
              </a:r>
            </a:p>
          </p:txBody>
        </p:sp>
        <p:sp>
          <p:nvSpPr>
            <p:cNvPr id="87" name="正方形/長方形 86"/>
            <p:cNvSpPr/>
            <p:nvPr/>
          </p:nvSpPr>
          <p:spPr>
            <a:xfrm>
              <a:off x="750336" y="2609179"/>
              <a:ext cx="562976" cy="369332"/>
            </a:xfrm>
            <a:prstGeom prst="rect">
              <a:avLst/>
            </a:prstGeom>
          </p:spPr>
          <p:txBody>
            <a:bodyPr wrap="none">
              <a:spAutoFit/>
            </a:bodyPr>
            <a:lstStyle/>
            <a:p>
              <a:pPr algn="ctr"/>
              <a:r>
                <a:rPr lang="en-US" altLang="ja-JP" dirty="0">
                  <a:solidFill>
                    <a:srgbClr val="FF0000"/>
                  </a:solidFill>
                  <a:latin typeface="HGP明朝E" pitchFamily="18" charset="-128"/>
                  <a:ea typeface="HGP明朝E" pitchFamily="18" charset="-128"/>
                </a:rPr>
                <a:t>A</a:t>
              </a:r>
              <a:r>
                <a:rPr lang="zh-CN" altLang="en-US" dirty="0">
                  <a:solidFill>
                    <a:srgbClr val="FF0000"/>
                  </a:solidFill>
                  <a:latin typeface="HGP明朝E" pitchFamily="18" charset="-128"/>
                  <a:ea typeface="HGP明朝E" pitchFamily="18" charset="-128"/>
                </a:rPr>
                <a:t>港</a:t>
              </a:r>
              <a:endParaRPr lang="ja-JP" altLang="en-US" dirty="0">
                <a:solidFill>
                  <a:srgbClr val="FF0000"/>
                </a:solidFill>
                <a:latin typeface="HGP明朝E" pitchFamily="18" charset="-128"/>
                <a:ea typeface="HGP明朝E" pitchFamily="18" charset="-128"/>
              </a:endParaRPr>
            </a:p>
          </p:txBody>
        </p:sp>
      </p:grpSp>
      <p:grpSp>
        <p:nvGrpSpPr>
          <p:cNvPr id="98" name="グループ化 97"/>
          <p:cNvGrpSpPr/>
          <p:nvPr/>
        </p:nvGrpSpPr>
        <p:grpSpPr>
          <a:xfrm>
            <a:off x="10134" y="4710828"/>
            <a:ext cx="1577426" cy="2150243"/>
            <a:chOff x="240487" y="4347865"/>
            <a:chExt cx="1577426" cy="2150243"/>
          </a:xfrm>
        </p:grpSpPr>
        <p:pic>
          <p:nvPicPr>
            <p:cNvPr id="94" name="図 93" descr="j0185095.jpg"/>
            <p:cNvPicPr>
              <a:picLocks noChangeAspect="1"/>
            </p:cNvPicPr>
            <p:nvPr/>
          </p:nvPicPr>
          <p:blipFill>
            <a:blip r:embed="rId3" cstate="print"/>
            <a:srcRect t="8100" b="3829"/>
            <a:stretch>
              <a:fillRect/>
            </a:stretch>
          </p:blipFill>
          <p:spPr>
            <a:xfrm flipH="1">
              <a:off x="251520" y="5445224"/>
              <a:ext cx="1547664" cy="1052884"/>
            </a:xfrm>
            <a:prstGeom prst="rect">
              <a:avLst/>
            </a:prstGeom>
          </p:spPr>
        </p:pic>
        <p:pic>
          <p:nvPicPr>
            <p:cNvPr id="95" name="図 31" descr="image.jpg"/>
            <p:cNvPicPr>
              <a:picLocks noChangeAspect="1"/>
            </p:cNvPicPr>
            <p:nvPr/>
          </p:nvPicPr>
          <p:blipFill>
            <a:blip r:embed="rId4" cstate="print"/>
            <a:srcRect b="7143"/>
            <a:stretch>
              <a:fillRect/>
            </a:stretch>
          </p:blipFill>
          <p:spPr bwMode="auto">
            <a:xfrm>
              <a:off x="240487" y="4347865"/>
              <a:ext cx="1577426" cy="1116827"/>
            </a:xfrm>
            <a:prstGeom prst="rect">
              <a:avLst/>
            </a:prstGeom>
            <a:noFill/>
            <a:ln w="9525">
              <a:noFill/>
              <a:miter lim="800000"/>
              <a:headEnd/>
              <a:tailEnd/>
            </a:ln>
          </p:spPr>
        </p:pic>
      </p:grpSp>
      <p:grpSp>
        <p:nvGrpSpPr>
          <p:cNvPr id="99" name="グループ化 98"/>
          <p:cNvGrpSpPr/>
          <p:nvPr/>
        </p:nvGrpSpPr>
        <p:grpSpPr>
          <a:xfrm>
            <a:off x="7647176" y="4707757"/>
            <a:ext cx="1496823" cy="2150243"/>
            <a:chOff x="7452319" y="4437112"/>
            <a:chExt cx="1496823" cy="2150243"/>
          </a:xfrm>
        </p:grpSpPr>
        <p:pic>
          <p:nvPicPr>
            <p:cNvPr id="96" name="図 95" descr="j0185095.jpg"/>
            <p:cNvPicPr>
              <a:picLocks noChangeAspect="1"/>
            </p:cNvPicPr>
            <p:nvPr/>
          </p:nvPicPr>
          <p:blipFill>
            <a:blip r:embed="rId3" cstate="print"/>
            <a:srcRect t="8100" b="3829"/>
            <a:stretch>
              <a:fillRect/>
            </a:stretch>
          </p:blipFill>
          <p:spPr>
            <a:xfrm flipH="1">
              <a:off x="7452320" y="5534471"/>
              <a:ext cx="1475656" cy="1052884"/>
            </a:xfrm>
            <a:prstGeom prst="rect">
              <a:avLst/>
            </a:prstGeom>
          </p:spPr>
        </p:pic>
        <p:pic>
          <p:nvPicPr>
            <p:cNvPr id="97" name="図 31" descr="image.jpg"/>
            <p:cNvPicPr>
              <a:picLocks noChangeAspect="1"/>
            </p:cNvPicPr>
            <p:nvPr/>
          </p:nvPicPr>
          <p:blipFill>
            <a:blip r:embed="rId4" cstate="print"/>
            <a:srcRect b="7143"/>
            <a:stretch>
              <a:fillRect/>
            </a:stretch>
          </p:blipFill>
          <p:spPr bwMode="auto">
            <a:xfrm>
              <a:off x="7452319" y="4437112"/>
              <a:ext cx="1496823" cy="1116827"/>
            </a:xfrm>
            <a:prstGeom prst="rect">
              <a:avLst/>
            </a:prstGeom>
            <a:noFill/>
            <a:ln w="9525">
              <a:noFill/>
              <a:miter lim="800000"/>
              <a:headEnd/>
              <a:tailEnd/>
            </a:ln>
          </p:spPr>
        </p:pic>
      </p:grpSp>
      <p:sp>
        <p:nvSpPr>
          <p:cNvPr id="100" name="正方形/長方形 99"/>
          <p:cNvSpPr/>
          <p:nvPr/>
        </p:nvSpPr>
        <p:spPr>
          <a:xfrm>
            <a:off x="8346873" y="5257526"/>
            <a:ext cx="574196" cy="369332"/>
          </a:xfrm>
          <a:prstGeom prst="rect">
            <a:avLst/>
          </a:prstGeom>
        </p:spPr>
        <p:txBody>
          <a:bodyPr wrap="none">
            <a:spAutoFit/>
          </a:bodyPr>
          <a:lstStyle/>
          <a:p>
            <a:pPr algn="ctr"/>
            <a:r>
              <a:rPr lang="en-US" altLang="ja-JP" b="1" dirty="0">
                <a:solidFill>
                  <a:srgbClr val="FF0000"/>
                </a:solidFill>
                <a:latin typeface="HGP明朝E" pitchFamily="18" charset="-128"/>
                <a:ea typeface="HGP明朝E" pitchFamily="18" charset="-128"/>
              </a:rPr>
              <a:t>D</a:t>
            </a:r>
            <a:r>
              <a:rPr lang="ja-JP" altLang="en-US" b="1" dirty="0">
                <a:solidFill>
                  <a:srgbClr val="FF0000"/>
                </a:solidFill>
                <a:latin typeface="HGP明朝E" pitchFamily="18" charset="-128"/>
                <a:ea typeface="HGP明朝E" pitchFamily="18" charset="-128"/>
              </a:rPr>
              <a:t>港</a:t>
            </a:r>
          </a:p>
        </p:txBody>
      </p:sp>
      <p:sp>
        <p:nvSpPr>
          <p:cNvPr id="101" name="正方形/長方形 100"/>
          <p:cNvSpPr/>
          <p:nvPr/>
        </p:nvSpPr>
        <p:spPr>
          <a:xfrm>
            <a:off x="830230" y="5266170"/>
            <a:ext cx="587020" cy="369332"/>
          </a:xfrm>
          <a:prstGeom prst="rect">
            <a:avLst/>
          </a:prstGeom>
        </p:spPr>
        <p:txBody>
          <a:bodyPr wrap="none">
            <a:spAutoFit/>
          </a:bodyPr>
          <a:lstStyle/>
          <a:p>
            <a:pPr algn="ctr"/>
            <a:r>
              <a:rPr lang="ja-JP" altLang="en-US" b="1" dirty="0">
                <a:solidFill>
                  <a:srgbClr val="FF0000"/>
                </a:solidFill>
                <a:latin typeface="HGP明朝E" pitchFamily="18" charset="-128"/>
                <a:ea typeface="HGP明朝E" pitchFamily="18" charset="-128"/>
              </a:rPr>
              <a:t>Ｃ港</a:t>
            </a:r>
          </a:p>
        </p:txBody>
      </p:sp>
      <p:sp>
        <p:nvSpPr>
          <p:cNvPr id="102" name="正方形/長方形 101"/>
          <p:cNvSpPr/>
          <p:nvPr/>
        </p:nvSpPr>
        <p:spPr>
          <a:xfrm>
            <a:off x="0" y="624467"/>
            <a:ext cx="1327608" cy="646331"/>
          </a:xfrm>
          <a:prstGeom prst="rect">
            <a:avLst/>
          </a:prstGeom>
        </p:spPr>
        <p:txBody>
          <a:bodyPr wrap="none">
            <a:spAutoFit/>
          </a:bodyPr>
          <a:lstStyle/>
          <a:p>
            <a:r>
              <a:rPr lang="ja-JP" altLang="en-US" dirty="0">
                <a:latin typeface="HGP明朝E" pitchFamily="18" charset="-128"/>
                <a:ea typeface="HGP明朝E" pitchFamily="18" charset="-128"/>
              </a:rPr>
              <a:t>雨水水質で</a:t>
            </a:r>
            <a:endParaRPr lang="en-US" altLang="ja-JP" dirty="0">
              <a:latin typeface="HGP明朝E" pitchFamily="18" charset="-128"/>
              <a:ea typeface="HGP明朝E" pitchFamily="18" charset="-128"/>
            </a:endParaRPr>
          </a:p>
          <a:p>
            <a:r>
              <a:rPr lang="ja-JP" altLang="en-US" dirty="0">
                <a:latin typeface="HGP明朝E" pitchFamily="18" charset="-128"/>
                <a:ea typeface="HGP明朝E" pitchFamily="18" charset="-128"/>
              </a:rPr>
              <a:t>価格変動</a:t>
            </a:r>
          </a:p>
        </p:txBody>
      </p:sp>
      <p:sp>
        <p:nvSpPr>
          <p:cNvPr id="103" name="正方形/長方形 102"/>
          <p:cNvSpPr/>
          <p:nvPr/>
        </p:nvSpPr>
        <p:spPr>
          <a:xfrm>
            <a:off x="7553173" y="618525"/>
            <a:ext cx="1569660" cy="646331"/>
          </a:xfrm>
          <a:prstGeom prst="rect">
            <a:avLst/>
          </a:prstGeom>
        </p:spPr>
        <p:txBody>
          <a:bodyPr wrap="square">
            <a:spAutoFit/>
          </a:bodyPr>
          <a:lstStyle/>
          <a:p>
            <a:r>
              <a:rPr lang="ja-JP" altLang="en-US" dirty="0">
                <a:latin typeface="HGP明朝E" pitchFamily="18" charset="-128"/>
                <a:ea typeface="HGP明朝E" pitchFamily="18" charset="-128"/>
              </a:rPr>
              <a:t>総合環境指数</a:t>
            </a:r>
            <a:endParaRPr lang="en-US" altLang="ja-JP" dirty="0">
              <a:latin typeface="HGP明朝E" pitchFamily="18" charset="-128"/>
              <a:ea typeface="HGP明朝E" pitchFamily="18" charset="-128"/>
            </a:endParaRPr>
          </a:p>
          <a:p>
            <a:r>
              <a:rPr lang="ja-JP" altLang="en-US" dirty="0">
                <a:latin typeface="HGP明朝E" pitchFamily="18" charset="-128"/>
                <a:ea typeface="HGP明朝E" pitchFamily="18" charset="-128"/>
              </a:rPr>
              <a:t>で価格変動</a:t>
            </a:r>
          </a:p>
        </p:txBody>
      </p:sp>
      <p:sp>
        <p:nvSpPr>
          <p:cNvPr id="104" name="正方形/長方形 103"/>
          <p:cNvSpPr/>
          <p:nvPr/>
        </p:nvSpPr>
        <p:spPr>
          <a:xfrm>
            <a:off x="7683069" y="4101463"/>
            <a:ext cx="1327608" cy="646331"/>
          </a:xfrm>
          <a:prstGeom prst="rect">
            <a:avLst/>
          </a:prstGeom>
        </p:spPr>
        <p:txBody>
          <a:bodyPr wrap="none">
            <a:spAutoFit/>
          </a:bodyPr>
          <a:lstStyle/>
          <a:p>
            <a:r>
              <a:rPr lang="ja-JP" altLang="en-US" dirty="0">
                <a:latin typeface="HGP明朝E" pitchFamily="18" charset="-128"/>
                <a:ea typeface="HGP明朝E" pitchFamily="18" charset="-128"/>
              </a:rPr>
              <a:t>自然災害で</a:t>
            </a:r>
            <a:endParaRPr lang="en-US" altLang="ja-JP" dirty="0">
              <a:latin typeface="HGP明朝E" pitchFamily="18" charset="-128"/>
              <a:ea typeface="HGP明朝E" pitchFamily="18" charset="-128"/>
            </a:endParaRPr>
          </a:p>
          <a:p>
            <a:r>
              <a:rPr lang="ja-JP" altLang="en-US" dirty="0">
                <a:latin typeface="HGP明朝E" pitchFamily="18" charset="-128"/>
                <a:ea typeface="HGP明朝E" pitchFamily="18" charset="-128"/>
              </a:rPr>
              <a:t>価格変動</a:t>
            </a:r>
          </a:p>
        </p:txBody>
      </p:sp>
      <p:sp>
        <p:nvSpPr>
          <p:cNvPr id="106" name="正方形/長方形 105"/>
          <p:cNvSpPr/>
          <p:nvPr/>
        </p:nvSpPr>
        <p:spPr>
          <a:xfrm>
            <a:off x="3966317" y="5490127"/>
            <a:ext cx="1468333" cy="70788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ja-JP" altLang="en-US" sz="2000" dirty="0">
                <a:latin typeface="HGP明朝E" pitchFamily="18" charset="-128"/>
                <a:ea typeface="HGP明朝E" pitchFamily="18" charset="-128"/>
              </a:rPr>
              <a:t>雨水市場</a:t>
            </a:r>
            <a:endParaRPr lang="en-US" altLang="ja-JP" sz="2000" dirty="0">
              <a:latin typeface="HGP明朝E" pitchFamily="18" charset="-128"/>
              <a:ea typeface="HGP明朝E" pitchFamily="18" charset="-128"/>
            </a:endParaRPr>
          </a:p>
          <a:p>
            <a:pPr algn="ctr"/>
            <a:r>
              <a:rPr lang="ja-JP" altLang="en-US" sz="2000" dirty="0">
                <a:latin typeface="HGP明朝E" pitchFamily="18" charset="-128"/>
                <a:ea typeface="HGP明朝E" pitchFamily="18" charset="-128"/>
              </a:rPr>
              <a:t>国際本部</a:t>
            </a:r>
            <a:endParaRPr lang="ja-JP" altLang="en-US" sz="2000" dirty="0"/>
          </a:p>
        </p:txBody>
      </p:sp>
      <p:sp>
        <p:nvSpPr>
          <p:cNvPr id="107" name="正方形/長方形 106"/>
          <p:cNvSpPr/>
          <p:nvPr/>
        </p:nvSpPr>
        <p:spPr>
          <a:xfrm>
            <a:off x="1899215" y="6446076"/>
            <a:ext cx="5349541"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ja-JP" altLang="en-US" sz="2000" dirty="0">
                <a:latin typeface="HGP明朝E" pitchFamily="18" charset="-128"/>
                <a:ea typeface="HGP明朝E" pitchFamily="18" charset="-128"/>
              </a:rPr>
              <a:t>各備蓄プラント内の淡水価格＝環境変化連動型</a:t>
            </a:r>
            <a:endParaRPr lang="en-US" altLang="ja-JP" sz="2000" dirty="0">
              <a:latin typeface="HGP明朝E" pitchFamily="18" charset="-128"/>
              <a:ea typeface="HGP明朝E" pitchFamily="18" charset="-128"/>
            </a:endParaRPr>
          </a:p>
        </p:txBody>
      </p:sp>
      <p:sp>
        <p:nvSpPr>
          <p:cNvPr id="108" name="上カーブ矢印 107"/>
          <p:cNvSpPr/>
          <p:nvPr/>
        </p:nvSpPr>
        <p:spPr>
          <a:xfrm flipH="1">
            <a:off x="2875806" y="4082975"/>
            <a:ext cx="3240360" cy="777296"/>
          </a:xfrm>
          <a:prstGeom prst="curvedUpArrow">
            <a:avLst>
              <a:gd name="adj1" fmla="val 19531"/>
              <a:gd name="adj2" fmla="val 50000"/>
              <a:gd name="adj3" fmla="val 25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pic>
        <p:nvPicPr>
          <p:cNvPr id="109" name="図 108" descr="東京夜景.jpg"/>
          <p:cNvPicPr>
            <a:picLocks noChangeAspect="1"/>
          </p:cNvPicPr>
          <p:nvPr/>
        </p:nvPicPr>
        <p:blipFill>
          <a:blip r:embed="rId5" cstate="print"/>
          <a:srcRect t="5882"/>
          <a:stretch>
            <a:fillRect/>
          </a:stretch>
        </p:blipFill>
        <p:spPr>
          <a:xfrm>
            <a:off x="1905184" y="5035455"/>
            <a:ext cx="1826208" cy="1332453"/>
          </a:xfrm>
          <a:prstGeom prst="rect">
            <a:avLst/>
          </a:prstGeom>
        </p:spPr>
      </p:pic>
      <p:sp>
        <p:nvSpPr>
          <p:cNvPr id="110" name="スライド番号プレースホルダ 1"/>
          <p:cNvSpPr>
            <a:spLocks noGrp="1"/>
          </p:cNvSpPr>
          <p:nvPr>
            <p:ph type="sldNum" sz="quarter" idx="12"/>
          </p:nvPr>
        </p:nvSpPr>
        <p:spPr>
          <a:xfrm>
            <a:off x="8748464" y="0"/>
            <a:ext cx="395536" cy="365125"/>
          </a:xfrm>
        </p:spPr>
        <p:txBody>
          <a:bodyPr/>
          <a:lstStyle/>
          <a:p>
            <a:fld id="{53D3CFFE-AE73-46FC-BD80-2A3592ABDD3C}" type="slidenum">
              <a:rPr kumimoji="1" lang="ja-JP" altLang="en-US" smtClean="0">
                <a:solidFill>
                  <a:schemeClr val="tx1"/>
                </a:solidFill>
                <a:latin typeface="HGP明朝E" panose="02020900000000000000" pitchFamily="18" charset="-128"/>
                <a:ea typeface="HGP明朝E" panose="02020900000000000000" pitchFamily="18" charset="-128"/>
              </a:rPr>
              <a:pPr/>
              <a:t>7</a:t>
            </a:fld>
            <a:endParaRPr kumimoji="1" lang="ja-JP" altLang="en-US" dirty="0">
              <a:solidFill>
                <a:schemeClr val="tx1"/>
              </a:solidFill>
              <a:latin typeface="HGP明朝E" panose="02020900000000000000" pitchFamily="18" charset="-128"/>
              <a:ea typeface="HGP明朝E" panose="02020900000000000000" pitchFamily="18" charset="-128"/>
            </a:endParaRPr>
          </a:p>
        </p:txBody>
      </p:sp>
      <p:sp>
        <p:nvSpPr>
          <p:cNvPr id="71" name="正方形/長方形 70"/>
          <p:cNvSpPr/>
          <p:nvPr/>
        </p:nvSpPr>
        <p:spPr>
          <a:xfrm>
            <a:off x="2186972" y="954102"/>
            <a:ext cx="4825360" cy="400110"/>
          </a:xfrm>
          <a:prstGeom prst="rect">
            <a:avLst/>
          </a:prstGeom>
          <a:solidFill>
            <a:srgbClr val="0000FF"/>
          </a:solidFill>
        </p:spPr>
        <p:txBody>
          <a:bodyPr wrap="none">
            <a:spAutoFit/>
          </a:bodyPr>
          <a:lstStyle/>
          <a:p>
            <a:r>
              <a:rPr lang="ja-JP" altLang="en-US" sz="2000" dirty="0">
                <a:solidFill>
                  <a:schemeClr val="bg1"/>
                </a:solidFill>
                <a:latin typeface="HGP明朝E" pitchFamily="18" charset="-128"/>
                <a:ea typeface="HGP明朝E" pitchFamily="18" charset="-128"/>
              </a:rPr>
              <a:t>環境問題を起こす海水から価値ある雨水へ</a:t>
            </a:r>
            <a:endParaRPr lang="ja-JP" altLang="en-US" sz="2000" dirty="0">
              <a:solidFill>
                <a:schemeClr val="bg1"/>
              </a:solidFill>
            </a:endParaRPr>
          </a:p>
        </p:txBody>
      </p:sp>
      <p:sp>
        <p:nvSpPr>
          <p:cNvPr id="73" name="正方形/長方形 72">
            <a:extLst>
              <a:ext uri="{FF2B5EF4-FFF2-40B4-BE49-F238E27FC236}">
                <a16:creationId xmlns:a16="http://schemas.microsoft.com/office/drawing/2014/main" id="{9B0440A0-03FF-4B66-8348-87A20235BD64}"/>
              </a:ext>
            </a:extLst>
          </p:cNvPr>
          <p:cNvSpPr/>
          <p:nvPr/>
        </p:nvSpPr>
        <p:spPr>
          <a:xfrm>
            <a:off x="21167" y="4061426"/>
            <a:ext cx="1558440" cy="646331"/>
          </a:xfrm>
          <a:prstGeom prst="rect">
            <a:avLst/>
          </a:prstGeom>
        </p:spPr>
        <p:txBody>
          <a:bodyPr wrap="none">
            <a:spAutoFit/>
          </a:bodyPr>
          <a:lstStyle/>
          <a:p>
            <a:r>
              <a:rPr lang="ja-JP" altLang="en-US" dirty="0">
                <a:latin typeface="HGP明朝E" pitchFamily="18" charset="-128"/>
                <a:ea typeface="HGP明朝E" pitchFamily="18" charset="-128"/>
              </a:rPr>
              <a:t>温室効果ガス</a:t>
            </a:r>
            <a:endParaRPr lang="en-US" altLang="ja-JP" dirty="0">
              <a:latin typeface="HGP明朝E" pitchFamily="18" charset="-128"/>
              <a:ea typeface="HGP明朝E" pitchFamily="18" charset="-128"/>
            </a:endParaRPr>
          </a:p>
          <a:p>
            <a:r>
              <a:rPr lang="ja-JP" altLang="en-US" dirty="0">
                <a:latin typeface="HGP明朝E" pitchFamily="18" charset="-128"/>
                <a:ea typeface="HGP明朝E" pitchFamily="18" charset="-128"/>
              </a:rPr>
              <a:t>量で価格変動</a:t>
            </a:r>
          </a:p>
        </p:txBody>
      </p:sp>
      <p:pic>
        <p:nvPicPr>
          <p:cNvPr id="3" name="図 2" descr="夜の街の風景&#10;&#10;自動的に生成された説明">
            <a:extLst>
              <a:ext uri="{FF2B5EF4-FFF2-40B4-BE49-F238E27FC236}">
                <a16:creationId xmlns:a16="http://schemas.microsoft.com/office/drawing/2014/main" id="{992C32E4-4A71-4D78-ABCC-1AF81A5BD9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7580" y="4994253"/>
            <a:ext cx="1703387" cy="1348515"/>
          </a:xfrm>
          <a:prstGeom prst="rect">
            <a:avLst/>
          </a:prstGeom>
        </p:spPr>
      </p:pic>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3000"/>
                                  </p:stCondLst>
                                  <p:iterate type="lt">
                                    <p:tmPct val="50000"/>
                                  </p:iterate>
                                  <p:childTnLst>
                                    <p:set>
                                      <p:cBhvr>
                                        <p:cTn id="6" dur="1" fill="hold">
                                          <p:stCondLst>
                                            <p:cond delay="0"/>
                                          </p:stCondLst>
                                        </p:cTn>
                                        <p:tgtEl>
                                          <p:spTgt spid="74"/>
                                        </p:tgtEl>
                                        <p:attrNameLst>
                                          <p:attrName>style.visibility</p:attrName>
                                        </p:attrNameLst>
                                      </p:cBhvr>
                                      <p:to>
                                        <p:strVal val="visible"/>
                                      </p:to>
                                    </p:set>
                                    <p:anim calcmode="discrete" valueType="clr">
                                      <p:cBhvr override="childStyle">
                                        <p:cTn id="7" dur="400"/>
                                        <p:tgtEl>
                                          <p:spTgt spid="74"/>
                                        </p:tgtEl>
                                        <p:attrNameLst>
                                          <p:attrName>style.color</p:attrName>
                                        </p:attrNameLst>
                                      </p:cBhvr>
                                      <p:tavLst>
                                        <p:tav tm="0">
                                          <p:val>
                                            <p:clrVal>
                                              <a:schemeClr val="accent2"/>
                                            </p:clrVal>
                                          </p:val>
                                        </p:tav>
                                        <p:tav tm="50000">
                                          <p:val>
                                            <p:clrVal>
                                              <a:schemeClr val="hlink"/>
                                            </p:clrVal>
                                          </p:val>
                                        </p:tav>
                                      </p:tavLst>
                                    </p:anim>
                                    <p:anim calcmode="discrete" valueType="clr">
                                      <p:cBhvr>
                                        <p:cTn id="8" dur="400"/>
                                        <p:tgtEl>
                                          <p:spTgt spid="74"/>
                                        </p:tgtEl>
                                        <p:attrNameLst>
                                          <p:attrName>fillcolor</p:attrName>
                                        </p:attrNameLst>
                                      </p:cBhvr>
                                      <p:tavLst>
                                        <p:tav tm="0">
                                          <p:val>
                                            <p:clrVal>
                                              <a:schemeClr val="accent2"/>
                                            </p:clrVal>
                                          </p:val>
                                        </p:tav>
                                        <p:tav tm="50000">
                                          <p:val>
                                            <p:clrVal>
                                              <a:schemeClr val="hlink"/>
                                            </p:clrVal>
                                          </p:val>
                                        </p:tav>
                                      </p:tavLst>
                                    </p:anim>
                                    <p:set>
                                      <p:cBhvr>
                                        <p:cTn id="9" dur="400"/>
                                        <p:tgtEl>
                                          <p:spTgt spid="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p:cNvCxnSpPr>
            <a:cxnSpLocks/>
          </p:cNvCxnSpPr>
          <p:nvPr/>
        </p:nvCxnSpPr>
        <p:spPr>
          <a:xfrm>
            <a:off x="4572000" y="1789584"/>
            <a:ext cx="0" cy="322359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2123728" y="1772816"/>
            <a:ext cx="4303712" cy="1676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898157" y="5013176"/>
            <a:ext cx="396044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solidFill>
            <a:srgbClr val="66FFFF"/>
          </a:solidFill>
          <a:ln w="9525" cap="flat" cmpd="sng" algn="ctr">
            <a:solidFill>
              <a:srgbClr val="B9B9FF"/>
            </a:solid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i="0" u="none" strike="noStrike" kern="1200" cap="none" spc="0" normalizeH="0" baseline="0" noProof="0" dirty="0">
                <a:ln>
                  <a:noFill/>
                </a:ln>
                <a:solidFill>
                  <a:schemeClr val="tx1"/>
                </a:solidFill>
                <a:effectLst/>
                <a:uLnTx/>
                <a:uFillTx/>
                <a:latin typeface="HGP明朝E" pitchFamily="18" charset="-128"/>
                <a:ea typeface="HGP明朝E" pitchFamily="18" charset="-128"/>
              </a:rPr>
              <a:t>雨水市場、雨水流通ルート確立＝新たな産業の発展</a:t>
            </a:r>
          </a:p>
        </p:txBody>
      </p:sp>
      <p:grpSp>
        <p:nvGrpSpPr>
          <p:cNvPr id="47" name="グループ化 46"/>
          <p:cNvGrpSpPr/>
          <p:nvPr/>
        </p:nvGrpSpPr>
        <p:grpSpPr>
          <a:xfrm>
            <a:off x="-161675" y="745864"/>
            <a:ext cx="9312792" cy="2979406"/>
            <a:chOff x="451079" y="901693"/>
            <a:chExt cx="8325506" cy="2474862"/>
          </a:xfrm>
        </p:grpSpPr>
        <p:sp>
          <p:nvSpPr>
            <p:cNvPr id="28" name="正方形/長方形 27"/>
            <p:cNvSpPr/>
            <p:nvPr/>
          </p:nvSpPr>
          <p:spPr>
            <a:xfrm>
              <a:off x="5794078" y="2778096"/>
              <a:ext cx="2831609" cy="588010"/>
            </a:xfrm>
            <a:prstGeom prst="rect">
              <a:avLst/>
            </a:prstGeom>
          </p:spPr>
          <p:txBody>
            <a:bodyPr wrap="square">
              <a:spAutoFit/>
            </a:bodyPr>
            <a:lstStyle/>
            <a:p>
              <a:r>
                <a:rPr lang="ja-JP" altLang="en-US" sz="2000" dirty="0">
                  <a:latin typeface="HGP明朝E" pitchFamily="18" charset="-128"/>
                  <a:ea typeface="HGP明朝E" pitchFamily="18" charset="-128"/>
                </a:rPr>
                <a:t>太陽光発電と雨水で</a:t>
              </a:r>
              <a:endParaRPr lang="en-US" altLang="ja-JP" sz="2000" dirty="0">
                <a:latin typeface="HGP明朝E" pitchFamily="18" charset="-128"/>
                <a:ea typeface="HGP明朝E" pitchFamily="18" charset="-128"/>
              </a:endParaRPr>
            </a:p>
            <a:p>
              <a:r>
                <a:rPr lang="ja-JP" altLang="en-US" sz="2000" dirty="0">
                  <a:latin typeface="HGP明朝E" pitchFamily="18" charset="-128"/>
                  <a:ea typeface="HGP明朝E" pitchFamily="18" charset="-128"/>
                </a:rPr>
                <a:t>水素エネルギー備蓄</a:t>
              </a:r>
              <a:endParaRPr lang="en-US" altLang="ja-JP" sz="2000" dirty="0">
                <a:latin typeface="HGP明朝E" pitchFamily="18" charset="-128"/>
                <a:ea typeface="HGP明朝E" pitchFamily="18" charset="-128"/>
              </a:endParaRPr>
            </a:p>
          </p:txBody>
        </p:sp>
        <p:sp>
          <p:nvSpPr>
            <p:cNvPr id="29" name="正方形/長方形 28"/>
            <p:cNvSpPr/>
            <p:nvPr/>
          </p:nvSpPr>
          <p:spPr>
            <a:xfrm>
              <a:off x="451079" y="2788545"/>
              <a:ext cx="2735447" cy="588010"/>
            </a:xfrm>
            <a:prstGeom prst="rect">
              <a:avLst/>
            </a:prstGeom>
          </p:spPr>
          <p:txBody>
            <a:bodyPr wrap="square">
              <a:spAutoFit/>
            </a:bodyPr>
            <a:lstStyle/>
            <a:p>
              <a:pPr algn="ctr"/>
              <a:r>
                <a:rPr lang="ja-JP" altLang="en-US" sz="2000" dirty="0">
                  <a:latin typeface="HGP明朝E" pitchFamily="18" charset="-128"/>
                  <a:ea typeface="HGP明朝E" pitchFamily="18" charset="-128"/>
                </a:rPr>
                <a:t>植物水耕栽培工場</a:t>
              </a:r>
              <a:endParaRPr lang="en-US" altLang="ja-JP" sz="2000" dirty="0">
                <a:latin typeface="HGP明朝E" pitchFamily="18" charset="-128"/>
                <a:ea typeface="HGP明朝E" pitchFamily="18" charset="-128"/>
              </a:endParaRPr>
            </a:p>
            <a:p>
              <a:pPr algn="ctr"/>
              <a:r>
                <a:rPr lang="ja-JP" altLang="en-US" sz="2000" dirty="0">
                  <a:latin typeface="HGP明朝E" pitchFamily="18" charset="-128"/>
                  <a:ea typeface="HGP明朝E" pitchFamily="18" charset="-128"/>
                </a:rPr>
                <a:t>食料の安定供給</a:t>
              </a:r>
              <a:endParaRPr lang="en-US" altLang="ja-JP" sz="2000" dirty="0">
                <a:latin typeface="HGP明朝E" pitchFamily="18" charset="-128"/>
                <a:ea typeface="HGP明朝E" pitchFamily="18" charset="-128"/>
              </a:endParaRPr>
            </a:p>
          </p:txBody>
        </p:sp>
        <p:grpSp>
          <p:nvGrpSpPr>
            <p:cNvPr id="31" name="グループ化 30"/>
            <p:cNvGrpSpPr/>
            <p:nvPr/>
          </p:nvGrpSpPr>
          <p:grpSpPr>
            <a:xfrm>
              <a:off x="610013" y="901693"/>
              <a:ext cx="8166572" cy="1903595"/>
              <a:chOff x="-73556" y="1477757"/>
              <a:chExt cx="8166572" cy="1903595"/>
            </a:xfrm>
          </p:grpSpPr>
          <p:pic>
            <p:nvPicPr>
              <p:cNvPr id="15" name="図 14" descr="factory1.jpg"/>
              <p:cNvPicPr>
                <a:picLocks noChangeAspect="1"/>
              </p:cNvPicPr>
              <p:nvPr/>
            </p:nvPicPr>
            <p:blipFill>
              <a:blip r:embed="rId3" cstate="print"/>
              <a:stretch>
                <a:fillRect/>
              </a:stretch>
            </p:blipFill>
            <p:spPr>
              <a:xfrm>
                <a:off x="-73556" y="1477757"/>
                <a:ext cx="2273251" cy="1854873"/>
              </a:xfrm>
              <a:prstGeom prst="rect">
                <a:avLst/>
              </a:prstGeom>
            </p:spPr>
          </p:pic>
          <p:pic>
            <p:nvPicPr>
              <p:cNvPr id="20" name="図 19" descr="e_coppermount11_0809_001_s.jpg"/>
              <p:cNvPicPr>
                <a:picLocks noChangeAspect="1"/>
              </p:cNvPicPr>
              <p:nvPr/>
            </p:nvPicPr>
            <p:blipFill>
              <a:blip r:embed="rId4" cstate="print"/>
              <a:srcRect l="2132" t="4167" r="4047" b="5832"/>
              <a:stretch>
                <a:fillRect/>
              </a:stretch>
            </p:blipFill>
            <p:spPr>
              <a:xfrm>
                <a:off x="5120173" y="1477757"/>
                <a:ext cx="2972843" cy="1903595"/>
              </a:xfrm>
              <a:prstGeom prst="rect">
                <a:avLst/>
              </a:prstGeom>
            </p:spPr>
          </p:pic>
        </p:grpSp>
      </p:grpSp>
      <p:grpSp>
        <p:nvGrpSpPr>
          <p:cNvPr id="48" name="グループ化 47"/>
          <p:cNvGrpSpPr/>
          <p:nvPr/>
        </p:nvGrpSpPr>
        <p:grpSpPr>
          <a:xfrm>
            <a:off x="0" y="3970131"/>
            <a:ext cx="9125188" cy="2889381"/>
            <a:chOff x="448861" y="4070868"/>
            <a:chExt cx="8270544" cy="2393198"/>
          </a:xfrm>
        </p:grpSpPr>
        <p:grpSp>
          <p:nvGrpSpPr>
            <p:cNvPr id="46" name="グループ化 45"/>
            <p:cNvGrpSpPr/>
            <p:nvPr/>
          </p:nvGrpSpPr>
          <p:grpSpPr>
            <a:xfrm>
              <a:off x="5922311" y="4070868"/>
              <a:ext cx="2797094" cy="2393198"/>
              <a:chOff x="5922311" y="4070868"/>
              <a:chExt cx="2797094" cy="2393198"/>
            </a:xfrm>
          </p:grpSpPr>
          <p:pic>
            <p:nvPicPr>
              <p:cNvPr id="35" name="図 34" descr="usi.png"/>
              <p:cNvPicPr>
                <a:picLocks noChangeAspect="1"/>
              </p:cNvPicPr>
              <p:nvPr/>
            </p:nvPicPr>
            <p:blipFill>
              <a:blip r:embed="rId5" cstate="print"/>
              <a:srcRect t="3227"/>
              <a:stretch>
                <a:fillRect/>
              </a:stretch>
            </p:blipFill>
            <p:spPr>
              <a:xfrm>
                <a:off x="5922311" y="4070868"/>
                <a:ext cx="2797094" cy="1801281"/>
              </a:xfrm>
              <a:prstGeom prst="rect">
                <a:avLst/>
              </a:prstGeom>
              <a:ln w="19050">
                <a:solidFill>
                  <a:srgbClr val="0000FF"/>
                </a:solidFill>
              </a:ln>
            </p:spPr>
          </p:pic>
          <p:sp>
            <p:nvSpPr>
              <p:cNvPr id="39" name="正方形/長方形 38"/>
              <p:cNvSpPr/>
              <p:nvPr/>
            </p:nvSpPr>
            <p:spPr>
              <a:xfrm>
                <a:off x="5982948" y="5877743"/>
                <a:ext cx="2675820" cy="586323"/>
              </a:xfrm>
              <a:prstGeom prst="rect">
                <a:avLst/>
              </a:prstGeom>
            </p:spPr>
            <p:txBody>
              <a:bodyPr wrap="square">
                <a:spAutoFit/>
              </a:bodyPr>
              <a:lstStyle/>
              <a:p>
                <a:pPr algn="ctr"/>
                <a:r>
                  <a:rPr lang="ja-JP" altLang="en-US" sz="2000" dirty="0">
                    <a:latin typeface="HGP明朝E" pitchFamily="18" charset="-128"/>
                    <a:ea typeface="HGP明朝E" pitchFamily="18" charset="-128"/>
                  </a:rPr>
                  <a:t>水源の確保</a:t>
                </a:r>
                <a:endParaRPr lang="en-US" altLang="ja-JP" sz="2000" dirty="0">
                  <a:latin typeface="HGP明朝E" pitchFamily="18" charset="-128"/>
                  <a:ea typeface="HGP明朝E" pitchFamily="18" charset="-128"/>
                </a:endParaRPr>
              </a:p>
              <a:p>
                <a:pPr algn="ctr"/>
                <a:r>
                  <a:rPr lang="ja-JP" altLang="en-US" sz="2000" dirty="0">
                    <a:latin typeface="HGP明朝E" pitchFamily="18" charset="-128"/>
                    <a:ea typeface="HGP明朝E" pitchFamily="18" charset="-128"/>
                  </a:rPr>
                  <a:t>地域再生</a:t>
                </a:r>
              </a:p>
            </p:txBody>
          </p:sp>
        </p:grpSp>
        <p:grpSp>
          <p:nvGrpSpPr>
            <p:cNvPr id="45" name="グループ化 44"/>
            <p:cNvGrpSpPr/>
            <p:nvPr/>
          </p:nvGrpSpPr>
          <p:grpSpPr>
            <a:xfrm>
              <a:off x="448861" y="4070868"/>
              <a:ext cx="3002138" cy="2393198"/>
              <a:chOff x="448861" y="4070868"/>
              <a:chExt cx="3002138" cy="2393198"/>
            </a:xfrm>
          </p:grpSpPr>
          <p:sp>
            <p:nvSpPr>
              <p:cNvPr id="27" name="正方形/長方形 26"/>
              <p:cNvSpPr/>
              <p:nvPr/>
            </p:nvSpPr>
            <p:spPr>
              <a:xfrm>
                <a:off x="612019" y="5877743"/>
                <a:ext cx="2675820" cy="586323"/>
              </a:xfrm>
              <a:prstGeom prst="rect">
                <a:avLst/>
              </a:prstGeom>
            </p:spPr>
            <p:txBody>
              <a:bodyPr wrap="square">
                <a:spAutoFit/>
              </a:bodyPr>
              <a:lstStyle/>
              <a:p>
                <a:pPr algn="ctr"/>
                <a:r>
                  <a:rPr lang="ja-JP" altLang="en-US" sz="2000" dirty="0">
                    <a:latin typeface="HGP明朝E" pitchFamily="18" charset="-128"/>
                    <a:ea typeface="HGP明朝E" pitchFamily="18" charset="-128"/>
                  </a:rPr>
                  <a:t>砂漠の緑地化</a:t>
                </a:r>
                <a:endParaRPr lang="en-US" altLang="ja-JP" sz="2000" dirty="0">
                  <a:latin typeface="HGP明朝E" pitchFamily="18" charset="-128"/>
                  <a:ea typeface="HGP明朝E" pitchFamily="18" charset="-128"/>
                </a:endParaRPr>
              </a:p>
              <a:p>
                <a:pPr algn="ctr"/>
                <a:r>
                  <a:rPr lang="ja-JP" altLang="en-US" sz="2000" dirty="0">
                    <a:latin typeface="HGP明朝E" pitchFamily="18" charset="-128"/>
                    <a:ea typeface="HGP明朝E" pitchFamily="18" charset="-128"/>
                  </a:rPr>
                  <a:t>地域再生</a:t>
                </a:r>
              </a:p>
            </p:txBody>
          </p:sp>
          <p:pic>
            <p:nvPicPr>
              <p:cNvPr id="42" name="図 41" descr="desert1.JPG"/>
              <p:cNvPicPr>
                <a:picLocks noChangeAspect="1"/>
              </p:cNvPicPr>
              <p:nvPr/>
            </p:nvPicPr>
            <p:blipFill>
              <a:blip r:embed="rId6" cstate="print"/>
              <a:srcRect l="2941" t="9237" r="8002" b="17636"/>
              <a:stretch>
                <a:fillRect/>
              </a:stretch>
            </p:blipFill>
            <p:spPr>
              <a:xfrm>
                <a:off x="448861" y="4070868"/>
                <a:ext cx="3002138" cy="1801282"/>
              </a:xfrm>
              <a:prstGeom prst="rect">
                <a:avLst/>
              </a:prstGeom>
            </p:spPr>
          </p:pic>
        </p:grpSp>
      </p:grpSp>
      <p:sp>
        <p:nvSpPr>
          <p:cNvPr id="51" name="スライド番号プレースホルダ 1"/>
          <p:cNvSpPr txBox="1">
            <a:spLocks/>
          </p:cNvSpPr>
          <p:nvPr/>
        </p:nvSpPr>
        <p:spPr>
          <a:xfrm>
            <a:off x="7010400" y="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3D3CFFE-AE73-46FC-BD80-2A3592ABDD3C}" type="slidenum">
              <a:rPr kumimoji="1" lang="ja-JP" alt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正方形/長方形 20"/>
          <p:cNvSpPr/>
          <p:nvPr/>
        </p:nvSpPr>
        <p:spPr>
          <a:xfrm>
            <a:off x="3712651" y="1304147"/>
            <a:ext cx="1572866"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endParaRPr lang="en-US" altLang="ja-JP" dirty="0">
              <a:latin typeface="HGP明朝E" pitchFamily="18" charset="-128"/>
              <a:ea typeface="HGP明朝E" pitchFamily="18" charset="-128"/>
            </a:endParaRPr>
          </a:p>
          <a:p>
            <a:pPr algn="ctr"/>
            <a:r>
              <a:rPr lang="ja-JP" altLang="en-US" sz="2400" dirty="0">
                <a:latin typeface="HGP明朝E" pitchFamily="18" charset="-128"/>
                <a:ea typeface="HGP明朝E" pitchFamily="18" charset="-128"/>
              </a:rPr>
              <a:t>雨水市場</a:t>
            </a:r>
            <a:endParaRPr lang="en-US" altLang="ja-JP" sz="2400" dirty="0">
              <a:latin typeface="HGP明朝E" pitchFamily="18" charset="-128"/>
              <a:ea typeface="HGP明朝E" pitchFamily="18" charset="-128"/>
            </a:endParaRPr>
          </a:p>
          <a:p>
            <a:endParaRPr lang="ja-JP" altLang="en-US" dirty="0"/>
          </a:p>
        </p:txBody>
      </p:sp>
      <p:sp>
        <p:nvSpPr>
          <p:cNvPr id="22" name="正方形/長方形 21"/>
          <p:cNvSpPr/>
          <p:nvPr/>
        </p:nvSpPr>
        <p:spPr>
          <a:xfrm>
            <a:off x="3712651" y="3037540"/>
            <a:ext cx="1572867" cy="70788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ja-JP" altLang="en-US" sz="2000" dirty="0">
                <a:latin typeface="HGP明朝E" pitchFamily="18" charset="-128"/>
                <a:ea typeface="HGP明朝E" pitchFamily="18" charset="-128"/>
              </a:rPr>
              <a:t>雨水流通</a:t>
            </a:r>
            <a:endParaRPr lang="en-US" altLang="ja-JP" sz="2000" dirty="0">
              <a:latin typeface="HGP明朝E" pitchFamily="18" charset="-128"/>
              <a:ea typeface="HGP明朝E" pitchFamily="18" charset="-128"/>
            </a:endParaRPr>
          </a:p>
          <a:p>
            <a:pPr algn="ctr"/>
            <a:r>
              <a:rPr lang="ja-JP" altLang="en-US" sz="2000" dirty="0">
                <a:latin typeface="HGP明朝E" pitchFamily="18" charset="-128"/>
                <a:ea typeface="HGP明朝E" pitchFamily="18" charset="-128"/>
              </a:rPr>
              <a:t>ルートの確立</a:t>
            </a:r>
            <a:endParaRPr lang="ja-JP" altLang="en-US" sz="2000" dirty="0"/>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4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400"/>
                                        <p:tgtEl>
                                          <p:spTgt spid="6"/>
                                        </p:tgtEl>
                                        <p:attrNameLst>
                                          <p:attrName>fillcolor</p:attrName>
                                        </p:attrNameLst>
                                      </p:cBhvr>
                                      <p:tavLst>
                                        <p:tav tm="0">
                                          <p:val>
                                            <p:clrVal>
                                              <a:schemeClr val="accent2"/>
                                            </p:clrVal>
                                          </p:val>
                                        </p:tav>
                                        <p:tav tm="50000">
                                          <p:val>
                                            <p:clrVal>
                                              <a:schemeClr val="hlink"/>
                                            </p:clrVal>
                                          </p:val>
                                        </p:tav>
                                      </p:tavLst>
                                    </p:anim>
                                    <p:set>
                                      <p:cBhvr>
                                        <p:cTn id="9" dur="4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6277</TotalTime>
  <Words>1276</Words>
  <Application>Microsoft Office PowerPoint</Application>
  <PresentationFormat>画面に合わせる (4:3)</PresentationFormat>
  <Paragraphs>174</Paragraphs>
  <Slides>8</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HGP明朝E</vt:lpstr>
      <vt:lpstr>ＭＳ Ｐゴシック</vt:lpstr>
      <vt:lpstr>ＭＳ Ｐ明朝</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Earth</dc:creator>
  <cp:lastModifiedBy>須田 哲夫</cp:lastModifiedBy>
  <cp:revision>420</cp:revision>
  <cp:lastPrinted>2021-07-31T02:09:15Z</cp:lastPrinted>
  <dcterms:created xsi:type="dcterms:W3CDTF">2015-02-13T06:32:59Z</dcterms:created>
  <dcterms:modified xsi:type="dcterms:W3CDTF">2021-07-31T02:09:48Z</dcterms:modified>
</cp:coreProperties>
</file>